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3" r:id="rId2"/>
    <p:sldId id="374" r:id="rId3"/>
    <p:sldId id="393" r:id="rId4"/>
    <p:sldId id="394" r:id="rId5"/>
    <p:sldId id="386" r:id="rId6"/>
    <p:sldId id="389" r:id="rId7"/>
    <p:sldId id="391" r:id="rId8"/>
    <p:sldId id="395" r:id="rId9"/>
    <p:sldId id="364" r:id="rId10"/>
    <p:sldId id="367" r:id="rId11"/>
    <p:sldId id="397" r:id="rId12"/>
    <p:sldId id="365" r:id="rId13"/>
    <p:sldId id="366" r:id="rId14"/>
    <p:sldId id="369" r:id="rId15"/>
    <p:sldId id="402" r:id="rId16"/>
    <p:sldId id="398" r:id="rId17"/>
    <p:sldId id="403" r:id="rId18"/>
    <p:sldId id="399" r:id="rId19"/>
    <p:sldId id="370" r:id="rId20"/>
    <p:sldId id="371" r:id="rId21"/>
    <p:sldId id="372" r:id="rId22"/>
    <p:sldId id="373" r:id="rId23"/>
    <p:sldId id="383" r:id="rId24"/>
    <p:sldId id="377" r:id="rId25"/>
    <p:sldId id="380" r:id="rId26"/>
    <p:sldId id="275" r:id="rId27"/>
    <p:sldId id="381" r:id="rId28"/>
    <p:sldId id="382" r:id="rId29"/>
    <p:sldId id="401" r:id="rId30"/>
    <p:sldId id="384" r:id="rId31"/>
    <p:sldId id="385" r:id="rId32"/>
    <p:sldId id="280" r:id="rId33"/>
    <p:sldId id="349" r:id="rId34"/>
    <p:sldId id="330" r:id="rId35"/>
    <p:sldId id="316" r:id="rId36"/>
    <p:sldId id="281" r:id="rId37"/>
    <p:sldId id="282" r:id="rId38"/>
    <p:sldId id="340" r:id="rId39"/>
    <p:sldId id="406" r:id="rId40"/>
    <p:sldId id="407" r:id="rId41"/>
    <p:sldId id="409" r:id="rId42"/>
    <p:sldId id="408" r:id="rId43"/>
    <p:sldId id="405" r:id="rId44"/>
    <p:sldId id="404" r:id="rId45"/>
    <p:sldId id="317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00"/>
    <a:srgbClr val="FFFF00"/>
    <a:srgbClr val="FF9900"/>
    <a:srgbClr val="CC33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952" autoAdjust="0"/>
  </p:normalViewPr>
  <p:slideViewPr>
    <p:cSldViewPr>
      <p:cViewPr varScale="1">
        <p:scale>
          <a:sx n="72" d="100"/>
          <a:sy n="72" d="100"/>
        </p:scale>
        <p:origin x="19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4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6.wmf"/><Relationship Id="rId1" Type="http://schemas.openxmlformats.org/officeDocument/2006/relationships/image" Target="../media/image58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3599122-6131-4E93-A089-62CC1B1C57BD}" type="datetimeFigureOut">
              <a:rPr lang="en-US" altLang="zh-CN"/>
              <a:pPr/>
              <a:t>7/12/2022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6A9291A-0ADB-4BD2-9836-F38671D896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37870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BE6DC41-C4EB-43C6-8000-F76D3D2D5492}" type="slidenum">
              <a:rPr lang="en-US" altLang="zh-CN">
                <a:latin typeface="Times New Roman" pitchFamily="18" charset="0"/>
              </a:rPr>
              <a:pPr/>
              <a:t>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1FFAC412-FFC6-4CC2-BC58-150A8864163A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3338" y="674688"/>
            <a:ext cx="4495800" cy="33718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271963"/>
            <a:ext cx="5680075" cy="4044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97951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6F67005D-CD7C-4FC6-AAD3-9796E84848C1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26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1FFAC412-FFC6-4CC2-BC58-150A8864163A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3338" y="674688"/>
            <a:ext cx="4495800" cy="33718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271963"/>
            <a:ext cx="5680075" cy="4044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35555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1FFAC412-FFC6-4CC2-BC58-150A8864163A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3338" y="674688"/>
            <a:ext cx="4495800" cy="33718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271963"/>
            <a:ext cx="5680075" cy="4044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6089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9312AF95-7805-488A-97B4-5726149DF952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29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61443" name="Rectangle 7"/>
          <p:cNvSpPr txBox="1">
            <a:spLocks noGrp="1" noChangeArrowheads="1"/>
          </p:cNvSpPr>
          <p:nvPr/>
        </p:nvSpPr>
        <p:spPr bwMode="auto">
          <a:xfrm>
            <a:off x="3898900" y="8677275"/>
            <a:ext cx="2944813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46" tIns="45574" rIns="91146" bIns="45574" anchor="b"/>
          <a:lstStyle/>
          <a:p>
            <a:pPr algn="r" defTabSz="911225" eaLnBrk="0" hangingPunct="0"/>
            <a:fld id="{FBAAB89C-0FF5-4617-8BF9-A2E3E9B81FDC}" type="slidenum">
              <a:rPr lang="en-US" altLang="zh-CN" sz="1200">
                <a:latin typeface="Times New Roman" pitchFamily="18" charset="0"/>
              </a:rPr>
              <a:pPr algn="r" defTabSz="911225" eaLnBrk="0" hangingPunct="0"/>
              <a:t>29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06967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090767F8-5045-42BC-99A0-EFCDF642CCA0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31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To calculate the quasiparticle properties, we need to evaluate the electron self-energy. Currently, this is done within the so-called GW approximation.</a:t>
            </a:r>
            <a:br>
              <a:rPr lang="en-US" altLang="zh-CN" smtClean="0"/>
            </a:br>
            <a:r>
              <a:rPr lang="en-US" altLang="zh-CN" smtClean="0"/>
              <a:t>In GW approximation, the electron self-energy is approximated as the product of Green function (G) and screened Coulomb interactions (W).</a:t>
            </a:r>
          </a:p>
        </p:txBody>
      </p:sp>
    </p:spTree>
    <p:extLst>
      <p:ext uri="{BB962C8B-B14F-4D97-AF65-F5344CB8AC3E}">
        <p14:creationId xmlns:p14="http://schemas.microsoft.com/office/powerpoint/2010/main" val="289015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fld id="{CDFDA26F-3530-4BE0-BE65-820663236E8D}" type="slidenum">
              <a:rPr lang="en-US" smtClean="0">
                <a:latin typeface="Times New Roman" pitchFamily="18" charset="0"/>
              </a:rPr>
              <a:pPr/>
              <a:t>33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720" y="4344369"/>
            <a:ext cx="5484561" cy="411350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fld id="{CDFDA26F-3530-4BE0-BE65-820663236E8D}" type="slidenum">
              <a:rPr lang="en-US" smtClean="0">
                <a:latin typeface="Times New Roman" pitchFamily="18" charset="0"/>
              </a:rPr>
              <a:pPr/>
              <a:t>34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720" y="4344369"/>
            <a:ext cx="5484561" cy="411350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0B806273-CD11-45D4-BF69-A11113B1EAC0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36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598F16B9-D0EA-45B0-ACCD-536582C894CB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37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9291A-0ADB-4BD2-9836-F38671D896D8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5942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598F16B9-D0EA-45B0-ACCD-536582C894CB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38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CB4498C3-81F3-43C9-AEBB-BBA74781AE7A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39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36362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CB4498C3-81F3-43C9-AEBB-BBA74781AE7A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40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05625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CB4498C3-81F3-43C9-AEBB-BBA74781AE7A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41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43851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CB4498C3-81F3-43C9-AEBB-BBA74781AE7A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42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23971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77758058-83FD-453B-9D52-2B3195681D69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43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03380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CB4498C3-81F3-43C9-AEBB-BBA74781AE7A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44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45636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fld id="{FD13B3E5-1645-4A08-88EF-A5E81F65B1E7}" type="slidenum">
              <a:rPr lang="en-US" smtClean="0">
                <a:latin typeface="Times New Roman" pitchFamily="18" charset="0"/>
              </a:rPr>
              <a:pPr/>
              <a:t>13</a:t>
            </a:fld>
            <a:endParaRPr lang="en-US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720" y="4344369"/>
            <a:ext cx="5484561" cy="411350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24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E4727E4C-CB68-47F4-AD03-35074448EC6C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3338" y="674688"/>
            <a:ext cx="4495800" cy="337185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271963"/>
            <a:ext cx="5680075" cy="4044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1026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FE3E5943-6740-4A27-80B5-F21B93DEB851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3338" y="674688"/>
            <a:ext cx="4495800" cy="337185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271963"/>
            <a:ext cx="5680075" cy="4044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123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5128EE54-6108-4CFA-99D0-EE7F40D5A454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3338" y="674688"/>
            <a:ext cx="4495800" cy="33718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271963"/>
            <a:ext cx="5680075" cy="4044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343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396F9067-4702-4627-BDD9-80BF4F7A2165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3338" y="674688"/>
            <a:ext cx="4495800" cy="337185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271963"/>
            <a:ext cx="5680075" cy="4044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09343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112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1FFAC412-FFC6-4CC2-BC58-150A8864163A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03338" y="674688"/>
            <a:ext cx="4495800" cy="337185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271963"/>
            <a:ext cx="5680075" cy="40449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79299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6F67005D-CD7C-4FC6-AAD3-9796E84848C1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24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14243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4471D2-5546-4827-BF8D-B2CDB524243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627C0B-9BC3-4BA1-8A10-47E4802428F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9F17A-D6CC-4B65-A388-D7D2BA6A915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8D843-1D60-43D0-BE92-9CC28442D99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805BBA-FEDE-4775-9D4B-B2BA17CAF11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B284A-1F5E-4628-BDA7-D15F85E5C3E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997D0-395A-441B-B3F1-6237EBC0F6B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1B7B59-6B06-42AD-BB15-B2EA1111198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DFF6F88D-4DE5-4DA5-8E63-8D4E9AEBF4A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632B6-FD27-457B-BFF0-4DB29548ABE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59556-8696-4750-A04A-D8ED5110B95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898989"/>
                </a:solidFill>
              </a:defRPr>
            </a:lvl1pPr>
          </a:lstStyle>
          <a:p>
            <a:fld id="{8DAC399B-75B6-486C-8BE1-2B1E15F9229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0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27.bin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3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5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5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61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6.wmf"/><Relationship Id="rId12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60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9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66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5" Type="http://schemas.openxmlformats.org/officeDocument/2006/relationships/image" Target="../media/image67.w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52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8.wmf"/><Relationship Id="rId10" Type="http://schemas.openxmlformats.org/officeDocument/2006/relationships/image" Target="../media/image71.png"/><Relationship Id="rId4" Type="http://schemas.openxmlformats.org/officeDocument/2006/relationships/oleObject" Target="../embeddings/oleObject53.bin"/><Relationship Id="rId9" Type="http://schemas.openxmlformats.org/officeDocument/2006/relationships/image" Target="../media/image7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76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7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6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81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7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86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3.wmf"/><Relationship Id="rId12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85.wmf"/><Relationship Id="rId5" Type="http://schemas.openxmlformats.org/officeDocument/2006/relationships/image" Target="../media/image82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8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72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93.wmf"/><Relationship Id="rId10" Type="http://schemas.openxmlformats.org/officeDocument/2006/relationships/image" Target="../media/image96.png"/><Relationship Id="rId4" Type="http://schemas.openxmlformats.org/officeDocument/2006/relationships/oleObject" Target="../embeddings/oleObject76.bin"/><Relationship Id="rId9" Type="http://schemas.openxmlformats.org/officeDocument/2006/relationships/image" Target="../media/image9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97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0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6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82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85.bin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84.bin"/><Relationship Id="rId9" Type="http://schemas.openxmlformats.org/officeDocument/2006/relationships/image" Target="../media/image107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8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10.png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88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1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5.jpe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image" Target="../media/image17.jpeg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457200" y="1981200"/>
            <a:ext cx="8001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 smtClean="0">
                <a:latin typeface="Arial" pitchFamily="34" charset="0"/>
                <a:cs typeface="Arial" pitchFamily="34" charset="0"/>
              </a:rPr>
              <a:t>Quasiparticle and electron-hole excitations in solids: theory and computation </a:t>
            </a:r>
          </a:p>
          <a:p>
            <a:pPr algn="ctr"/>
            <a:r>
              <a:rPr lang="en-US" altLang="zh-CN" sz="2800" b="1" dirty="0" smtClean="0">
                <a:latin typeface="Arial" pitchFamily="34" charset="0"/>
                <a:cs typeface="Arial" pitchFamily="34" charset="0"/>
              </a:rPr>
              <a:t>(Part 1)</a:t>
            </a:r>
            <a:endParaRPr lang="en-US" altLang="zh-CN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928687" y="3442085"/>
            <a:ext cx="70580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latin typeface="Arial" charset="0"/>
              </a:rPr>
              <a:t>Peihong Zhang</a:t>
            </a:r>
            <a:endParaRPr lang="en-US" altLang="zh-CN" sz="2400" dirty="0">
              <a:latin typeface="Arial" charset="0"/>
            </a:endParaRPr>
          </a:p>
          <a:p>
            <a:pPr algn="ctr"/>
            <a:r>
              <a:rPr lang="en-US" altLang="zh-CN" sz="2400" dirty="0">
                <a:latin typeface="Arial" charset="0"/>
              </a:rPr>
              <a:t>Department of Physic, University at </a:t>
            </a:r>
            <a:r>
              <a:rPr lang="en-US" altLang="zh-CN" sz="2400" dirty="0" smtClean="0">
                <a:latin typeface="Arial" charset="0"/>
              </a:rPr>
              <a:t>Buffalo</a:t>
            </a:r>
            <a:endParaRPr lang="en-US" altLang="zh-CN" sz="2400" dirty="0">
              <a:latin typeface="Arial" charset="0"/>
            </a:endParaRPr>
          </a:p>
        </p:txBody>
      </p:sp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1443038"/>
            <a:ext cx="9144000" cy="114300"/>
          </a:xfrm>
          <a:prstGeom prst="rect">
            <a:avLst/>
          </a:prstGeom>
          <a:gradFill rotWithShape="1">
            <a:gsLst>
              <a:gs pos="0">
                <a:srgbClr val="3333FF"/>
              </a:gs>
              <a:gs pos="50000">
                <a:srgbClr val="151569"/>
              </a:gs>
              <a:gs pos="100000">
                <a:srgbClr val="3333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641350" y="4910138"/>
            <a:ext cx="7810500" cy="114300"/>
          </a:xfrm>
          <a:prstGeom prst="rect">
            <a:avLst/>
          </a:prstGeom>
          <a:gradFill rotWithShape="1">
            <a:gsLst>
              <a:gs pos="0">
                <a:srgbClr val="3333FF"/>
              </a:gs>
              <a:gs pos="100000">
                <a:srgbClr val="1818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pic>
        <p:nvPicPr>
          <p:cNvPr id="2055" name="Picture 4" descr="2line_colo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74875" y="0"/>
            <a:ext cx="4870450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14"/>
          <p:cNvSpPr txBox="1">
            <a:spLocks noChangeArrowheads="1"/>
          </p:cNvSpPr>
          <p:nvPr/>
        </p:nvSpPr>
        <p:spPr bwMode="auto">
          <a:xfrm>
            <a:off x="304800" y="1341535"/>
            <a:ext cx="8686800" cy="380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en-US" altLang="zh-CN" sz="2400" dirty="0">
                <a:latin typeface="+mn-lt"/>
              </a:rPr>
              <a:t>In an </a:t>
            </a:r>
            <a:r>
              <a:rPr lang="en-US" altLang="zh-CN" sz="2400" dirty="0" smtClean="0">
                <a:latin typeface="+mn-lt"/>
              </a:rPr>
              <a:t>interacting system (e.g., electrons in a solid), what is the </a:t>
            </a:r>
            <a:r>
              <a:rPr lang="en-US" sz="2400" dirty="0" smtClean="0">
                <a:latin typeface="+mn-lt"/>
              </a:rPr>
              <a:t>meaning of </a:t>
            </a:r>
            <a:r>
              <a:rPr lang="en-US" sz="2400" dirty="0" smtClean="0">
                <a:solidFill>
                  <a:srgbClr val="0000FF"/>
                </a:solidFill>
                <a:latin typeface="+mn-lt"/>
              </a:rPr>
              <a:t>one-particle states</a:t>
            </a:r>
            <a:r>
              <a:rPr lang="en-US" sz="2400" dirty="0" smtClean="0">
                <a:latin typeface="+mn-lt"/>
              </a:rPr>
              <a:t>?</a:t>
            </a:r>
            <a:endParaRPr lang="en-US" altLang="zh-CN" sz="2400" dirty="0" smtClean="0">
              <a:latin typeface="+mn-lt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en-US" altLang="zh-CN" sz="2400" dirty="0" smtClean="0">
                <a:latin typeface="+mn-lt"/>
              </a:rPr>
              <a:t>Consider an electron moving in a solid: Electron will considerably distort the charge distribution of its surrounding as it moves.  </a:t>
            </a:r>
          </a:p>
          <a:p>
            <a:pPr marL="0" indent="0" eaLnBrk="1" hangingPunct="1">
              <a:spcBef>
                <a:spcPts val="600"/>
              </a:spcBef>
            </a:pPr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   (1) Pauli exclusion principle (</a:t>
            </a:r>
            <a:r>
              <a:rPr lang="en-US" altLang="zh-CN" sz="2400" dirty="0" smtClean="0">
                <a:solidFill>
                  <a:srgbClr val="0000FF"/>
                </a:solidFill>
                <a:latin typeface="+mn-lt"/>
              </a:rPr>
              <a:t>exchange hole, or fermi hole</a:t>
            </a:r>
            <a:r>
              <a:rPr lang="en-US" altLang="zh-CN" sz="2400" dirty="0" smtClean="0">
                <a:latin typeface="+mn-lt"/>
              </a:rPr>
              <a:t>)</a:t>
            </a:r>
          </a:p>
          <a:p>
            <a:pPr marL="0" indent="0" eaLnBrk="1" hangingPunct="1">
              <a:spcBef>
                <a:spcPts val="600"/>
              </a:spcBef>
            </a:pPr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   (2) Coulomb repulsion  (</a:t>
            </a:r>
            <a:r>
              <a:rPr lang="en-US" altLang="zh-CN" sz="2400" dirty="0" smtClean="0">
                <a:solidFill>
                  <a:srgbClr val="0000FF"/>
                </a:solidFill>
                <a:latin typeface="+mn-lt"/>
              </a:rPr>
              <a:t>Coulomb hole,  or correlation hole</a:t>
            </a:r>
            <a:r>
              <a:rPr lang="en-US" altLang="zh-CN" sz="2400" dirty="0" smtClean="0">
                <a:latin typeface="+mn-lt"/>
              </a:rPr>
              <a:t>)</a:t>
            </a:r>
          </a:p>
          <a:p>
            <a:pPr marL="0" indent="0" eaLnBrk="1" hangingPunct="1">
              <a:spcBef>
                <a:spcPts val="600"/>
              </a:spcBef>
            </a:pPr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   (3) Electron will also cause distortions of ions (lattice) </a:t>
            </a:r>
            <a:endParaRPr lang="en-US" altLang="zh-CN" sz="2400" dirty="0">
              <a:latin typeface="+mn-lt"/>
            </a:endParaRPr>
          </a:p>
          <a:p>
            <a:pPr marL="342900" indent="-3429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</a:rPr>
              <a:t>All these effects (interactions) introduce a </a:t>
            </a:r>
            <a:r>
              <a:rPr lang="en-US" altLang="zh-CN" sz="2400" dirty="0" smtClean="0">
                <a:solidFill>
                  <a:srgbClr val="0000FF"/>
                </a:solidFill>
                <a:latin typeface="+mn-lt"/>
              </a:rPr>
              <a:t>positive charge cloud </a:t>
            </a:r>
            <a:r>
              <a:rPr lang="en-US" altLang="zh-CN" sz="2400" dirty="0" smtClean="0">
                <a:latin typeface="+mn-lt"/>
              </a:rPr>
              <a:t>(or </a:t>
            </a:r>
            <a:r>
              <a:rPr lang="en-US" altLang="zh-CN" sz="2400" dirty="0" smtClean="0">
                <a:solidFill>
                  <a:srgbClr val="0000FF"/>
                </a:solidFill>
                <a:latin typeface="+mn-lt"/>
              </a:rPr>
              <a:t>depletion of negative charge</a:t>
            </a:r>
            <a:r>
              <a:rPr lang="en-US" altLang="zh-CN" sz="2400" dirty="0" smtClean="0">
                <a:latin typeface="+mn-lt"/>
              </a:rPr>
              <a:t>), </a:t>
            </a:r>
            <a:r>
              <a:rPr lang="en-US" altLang="zh-CN" sz="2400" dirty="0" err="1" smtClean="0">
                <a:latin typeface="+mn-lt"/>
              </a:rPr>
              <a:t>i.e</a:t>
            </a:r>
            <a:r>
              <a:rPr lang="en-US" altLang="zh-CN" sz="2400" dirty="0" smtClean="0">
                <a:latin typeface="+mn-lt"/>
              </a:rPr>
              <a:t>, a hole, around an electron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657600" y="5334000"/>
            <a:ext cx="1409700" cy="1409700"/>
            <a:chOff x="3200400" y="5334000"/>
            <a:chExt cx="1409700" cy="1409700"/>
          </a:xfrm>
        </p:grpSpPr>
        <p:grpSp>
          <p:nvGrpSpPr>
            <p:cNvPr id="19" name="Group 5"/>
            <p:cNvGrpSpPr>
              <a:grpSpLocks noChangeAspect="1"/>
            </p:cNvGrpSpPr>
            <p:nvPr/>
          </p:nvGrpSpPr>
          <p:grpSpPr bwMode="auto">
            <a:xfrm>
              <a:off x="3200400" y="5334000"/>
              <a:ext cx="1409700" cy="1409700"/>
              <a:chOff x="888" y="1888"/>
              <a:chExt cx="576" cy="576"/>
            </a:xfrm>
          </p:grpSpPr>
          <p:sp>
            <p:nvSpPr>
              <p:cNvPr id="27" name="Oval 6"/>
              <p:cNvSpPr>
                <a:spLocks noChangeAspect="1" noChangeArrowheads="1"/>
              </p:cNvSpPr>
              <p:nvPr/>
            </p:nvSpPr>
            <p:spPr bwMode="auto">
              <a:xfrm>
                <a:off x="888" y="1888"/>
                <a:ext cx="576" cy="576"/>
              </a:xfrm>
              <a:prstGeom prst="ellipse">
                <a:avLst/>
              </a:prstGeom>
              <a:gradFill rotWithShape="1">
                <a:gsLst>
                  <a:gs pos="0">
                    <a:srgbClr val="475E76"/>
                  </a:gs>
                  <a:gs pos="100000">
                    <a:srgbClr val="99C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Oval 7"/>
              <p:cNvSpPr>
                <a:spLocks noChangeAspect="1" noChangeArrowheads="1"/>
              </p:cNvSpPr>
              <p:nvPr/>
            </p:nvSpPr>
            <p:spPr bwMode="auto">
              <a:xfrm>
                <a:off x="1104" y="2104"/>
                <a:ext cx="152" cy="15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3718751" y="5767387"/>
              <a:ext cx="376237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algn="ctr" eaLnBrk="1" hangingPunct="1"/>
              <a:r>
                <a:rPr lang="en-US" sz="2800" b="1">
                  <a:latin typeface="Symbol" pitchFamily="18" charset="2"/>
                </a:rPr>
                <a:t>-</a:t>
              </a: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3402838" y="5337175"/>
              <a:ext cx="376238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algn="ctr" eaLnBrk="1" hangingPunct="1"/>
              <a:r>
                <a:rPr lang="en-US" sz="2800" b="1">
                  <a:latin typeface="Symbol" pitchFamily="18" charset="2"/>
                </a:rPr>
                <a:t>+</a:t>
              </a:r>
            </a:p>
          </p:txBody>
        </p:sp>
      </p:grpSp>
      <p:sp>
        <p:nvSpPr>
          <p:cNvPr id="30" name="Title 1"/>
          <p:cNvSpPr txBox="1">
            <a:spLocks/>
          </p:cNvSpPr>
          <p:nvPr/>
        </p:nvSpPr>
        <p:spPr bwMode="auto">
          <a:xfrm>
            <a:off x="152400" y="762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Quasiparticles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2717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14"/>
          <p:cNvSpPr txBox="1">
            <a:spLocks noChangeArrowheads="1"/>
          </p:cNvSpPr>
          <p:nvPr/>
        </p:nvSpPr>
        <p:spPr bwMode="auto">
          <a:xfrm>
            <a:off x="152400" y="1242617"/>
            <a:ext cx="8610600" cy="352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+mn-lt"/>
              </a:rPr>
              <a:t>We are not dealing with just a </a:t>
            </a:r>
            <a:r>
              <a:rPr lang="en-US" altLang="zh-CN" sz="2400" dirty="0" smtClean="0">
                <a:solidFill>
                  <a:srgbClr val="0000FF"/>
                </a:solidFill>
                <a:latin typeface="+mn-lt"/>
              </a:rPr>
              <a:t>bare</a:t>
            </a:r>
            <a:r>
              <a:rPr lang="en-US" altLang="zh-CN" sz="2400" dirty="0" smtClean="0">
                <a:latin typeface="+mn-lt"/>
              </a:rPr>
              <a:t> electron but an electron </a:t>
            </a:r>
            <a:r>
              <a:rPr lang="en-US" altLang="zh-CN" sz="2400" dirty="0" smtClean="0">
                <a:solidFill>
                  <a:srgbClr val="0000FF"/>
                </a:solidFill>
                <a:latin typeface="+mn-lt"/>
              </a:rPr>
              <a:t>dressed</a:t>
            </a:r>
            <a:r>
              <a:rPr lang="en-US" altLang="zh-CN" sz="2400" dirty="0" smtClean="0">
                <a:latin typeface="+mn-lt"/>
              </a:rPr>
              <a:t> with a positive polarization cloud</a:t>
            </a: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+mn-lt"/>
            </a:endParaRP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+mn-lt"/>
            </a:endParaRP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+mn-lt"/>
            </a:endParaRPr>
          </a:p>
          <a:p>
            <a:pPr marL="342900" indent="-34290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+mn-lt"/>
            </a:endParaRP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The </a:t>
            </a:r>
            <a:r>
              <a:rPr lang="en-US" sz="2400" dirty="0">
                <a:latin typeface="+mn-lt"/>
              </a:rPr>
              <a:t>quasiparticles energy now has both real and imaginary parts: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62000" y="2072519"/>
            <a:ext cx="7543800" cy="2015192"/>
            <a:chOff x="685800" y="2072519"/>
            <a:chExt cx="7543800" cy="2015192"/>
          </a:xfrm>
        </p:grpSpPr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817649" y="2072519"/>
              <a:ext cx="3784604" cy="1956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algn="ctr" eaLnBrk="1" hangingPunct="1">
                <a:spcAft>
                  <a:spcPts val="600"/>
                </a:spcAft>
              </a:pPr>
              <a:r>
                <a:rPr lang="en-US" sz="2400" dirty="0">
                  <a:latin typeface="+mn-lt"/>
                </a:rPr>
                <a:t>Quasiparticle: </a:t>
              </a:r>
              <a:endParaRPr lang="en-US" sz="2400" dirty="0" smtClean="0">
                <a:latin typeface="+mn-lt"/>
              </a:endParaRPr>
            </a:p>
            <a:p>
              <a:pPr eaLnBrk="1" hangingPunct="1">
                <a:spcAft>
                  <a:spcPts val="0"/>
                </a:spcAft>
              </a:pPr>
              <a:r>
                <a:rPr lang="en-US" sz="2400" dirty="0" smtClean="0">
                  <a:latin typeface="+mn-lt"/>
                </a:rPr>
                <a:t>electron </a:t>
              </a:r>
              <a:r>
                <a:rPr lang="en-US" sz="2400" dirty="0">
                  <a:latin typeface="+mn-lt"/>
                </a:rPr>
                <a:t>+ </a:t>
              </a:r>
              <a:r>
                <a:rPr lang="en-US" altLang="zh-CN" sz="2400" dirty="0">
                  <a:latin typeface="+mn-lt"/>
                </a:rPr>
                <a:t>polarization</a:t>
              </a:r>
              <a:r>
                <a:rPr lang="en-US" sz="2400" dirty="0">
                  <a:latin typeface="+mn-lt"/>
                </a:rPr>
                <a:t> </a:t>
              </a:r>
              <a:r>
                <a:rPr lang="en-US" sz="2400" dirty="0" smtClean="0">
                  <a:latin typeface="+mn-lt"/>
                </a:rPr>
                <a:t>cloud</a:t>
              </a:r>
            </a:p>
            <a:p>
              <a:pPr algn="ctr" eaLnBrk="1" hangingPunct="1">
                <a:spcBef>
                  <a:spcPts val="1800"/>
                </a:spcBef>
                <a:spcAft>
                  <a:spcPts val="600"/>
                </a:spcAft>
              </a:pPr>
              <a:r>
                <a:rPr lang="en-US" altLang="zh-CN" sz="2400" dirty="0">
                  <a:latin typeface="+mn-lt"/>
                </a:rPr>
                <a:t>QP </a:t>
              </a:r>
              <a:r>
                <a:rPr lang="en-US" altLang="zh-CN" sz="2400" dirty="0" smtClean="0">
                  <a:latin typeface="+mn-lt"/>
                </a:rPr>
                <a:t>energy:</a:t>
              </a:r>
            </a:p>
            <a:p>
              <a:pPr eaLnBrk="1" hangingPunct="1">
                <a:spcAft>
                  <a:spcPts val="1200"/>
                </a:spcAft>
              </a:pPr>
              <a:r>
                <a:rPr lang="en-US" altLang="zh-CN" sz="2400" dirty="0" smtClean="0">
                  <a:latin typeface="+mn-lt"/>
                </a:rPr>
                <a:t>non-interacting </a:t>
              </a:r>
              <a:r>
                <a:rPr lang="en-US" altLang="zh-CN" sz="2400" dirty="0">
                  <a:latin typeface="+mn-lt"/>
                </a:rPr>
                <a:t>+ </a:t>
              </a:r>
              <a:r>
                <a:rPr lang="en-US" altLang="zh-CN" sz="2400" dirty="0" smtClean="0">
                  <a:solidFill>
                    <a:srgbClr val="0000FF"/>
                  </a:solidFill>
                  <a:latin typeface="+mn-lt"/>
                </a:rPr>
                <a:t>self-energy</a:t>
              </a:r>
              <a:endParaRPr lang="en-US" sz="2400" dirty="0" smtClean="0">
                <a:solidFill>
                  <a:srgbClr val="0000FF"/>
                </a:solidFill>
                <a:latin typeface="+mn-lt"/>
              </a:endParaRPr>
            </a:p>
          </p:txBody>
        </p:sp>
        <p:grpSp>
          <p:nvGrpSpPr>
            <p:cNvPr id="7" name="Group 5"/>
            <p:cNvGrpSpPr>
              <a:grpSpLocks noChangeAspect="1"/>
            </p:cNvGrpSpPr>
            <p:nvPr/>
          </p:nvGrpSpPr>
          <p:grpSpPr bwMode="auto">
            <a:xfrm>
              <a:off x="6687460" y="2528899"/>
              <a:ext cx="1409700" cy="1409700"/>
              <a:chOff x="888" y="1888"/>
              <a:chExt cx="576" cy="576"/>
            </a:xfrm>
          </p:grpSpPr>
          <p:sp>
            <p:nvSpPr>
              <p:cNvPr id="8" name="Oval 6"/>
              <p:cNvSpPr>
                <a:spLocks noChangeAspect="1" noChangeArrowheads="1"/>
              </p:cNvSpPr>
              <p:nvPr/>
            </p:nvSpPr>
            <p:spPr bwMode="auto">
              <a:xfrm>
                <a:off x="888" y="1888"/>
                <a:ext cx="576" cy="576"/>
              </a:xfrm>
              <a:prstGeom prst="ellipse">
                <a:avLst/>
              </a:prstGeom>
              <a:gradFill rotWithShape="1">
                <a:gsLst>
                  <a:gs pos="0">
                    <a:srgbClr val="475E76"/>
                  </a:gs>
                  <a:gs pos="100000">
                    <a:srgbClr val="99CC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" name="Oval 7"/>
              <p:cNvSpPr>
                <a:spLocks noChangeAspect="1" noChangeArrowheads="1"/>
              </p:cNvSpPr>
              <p:nvPr/>
            </p:nvSpPr>
            <p:spPr bwMode="auto">
              <a:xfrm>
                <a:off x="1104" y="2104"/>
                <a:ext cx="152" cy="15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7205811" y="2962286"/>
              <a:ext cx="376237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algn="ctr" eaLnBrk="1" hangingPunct="1"/>
              <a:r>
                <a:rPr lang="en-US" sz="2800" b="1">
                  <a:latin typeface="Symbol" pitchFamily="18" charset="2"/>
                </a:rPr>
                <a:t>-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6889898" y="2532074"/>
              <a:ext cx="376238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algn="ctr" eaLnBrk="1" hangingPunct="1"/>
              <a:r>
                <a:rPr lang="en-US" sz="2800" b="1">
                  <a:latin typeface="Symbol" pitchFamily="18" charset="2"/>
                </a:rPr>
                <a:t>+</a:t>
              </a:r>
            </a:p>
          </p:txBody>
        </p:sp>
        <p:sp>
          <p:nvSpPr>
            <p:cNvPr id="15" name="Oval 7"/>
            <p:cNvSpPr>
              <a:spLocks noChangeAspect="1" noChangeArrowheads="1"/>
            </p:cNvSpPr>
            <p:nvPr/>
          </p:nvSpPr>
          <p:spPr bwMode="auto">
            <a:xfrm>
              <a:off x="4800600" y="2982090"/>
              <a:ext cx="372004" cy="37200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4808537" y="2907478"/>
              <a:ext cx="376237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algn="ctr" eaLnBrk="1" hangingPunct="1"/>
              <a:r>
                <a:rPr lang="en-US" sz="2800" b="1" dirty="0">
                  <a:latin typeface="Symbol" pitchFamily="18" charset="2"/>
                </a:rPr>
                <a:t>-</a:t>
              </a:r>
            </a:p>
          </p:txBody>
        </p:sp>
        <p:sp>
          <p:nvSpPr>
            <p:cNvPr id="2" name="Right Arrow 1"/>
            <p:cNvSpPr/>
            <p:nvPr/>
          </p:nvSpPr>
          <p:spPr>
            <a:xfrm>
              <a:off x="5524648" y="2982090"/>
              <a:ext cx="914400" cy="4445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85800" y="2133600"/>
              <a:ext cx="7543800" cy="195411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889"/>
              </p:ext>
            </p:extLst>
          </p:nvPr>
        </p:nvGraphicFramePr>
        <p:xfrm>
          <a:off x="2467283" y="4640805"/>
          <a:ext cx="2416175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2" name="Equation" r:id="rId3" imgW="1143000" imgH="533160" progId="Equation.3">
                  <p:embed/>
                </p:oleObj>
              </mc:Choice>
              <mc:Fallback>
                <p:oleObj name="Equation" r:id="rId3" imgW="1143000" imgH="533160" progId="Equation.3">
                  <p:embed/>
                  <p:pic>
                    <p:nvPicPr>
                      <p:cNvPr id="1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7283" y="4640805"/>
                        <a:ext cx="2416175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"/>
          <p:cNvSpPr txBox="1">
            <a:spLocks/>
          </p:cNvSpPr>
          <p:nvPr/>
        </p:nvSpPr>
        <p:spPr bwMode="auto">
          <a:xfrm>
            <a:off x="152400" y="762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Quasiparticles and the self-energy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2904" y="5889465"/>
            <a:ext cx="7942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CC"/>
                </a:solidFill>
              </a:rPr>
              <a:t>How do we measure these quasiparticle states?</a:t>
            </a:r>
          </a:p>
          <a:p>
            <a:pPr marL="342900" indent="-3429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CC"/>
                </a:solidFill>
              </a:rPr>
              <a:t>How </a:t>
            </a:r>
            <a:r>
              <a:rPr lang="en-US" altLang="zh-CN" sz="2400" dirty="0">
                <a:solidFill>
                  <a:srgbClr val="0000CC"/>
                </a:solidFill>
              </a:rPr>
              <a:t>do we calculate this self-energy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8201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1234263"/>
            <a:ext cx="5463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How do we measure “band structures”?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5626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Occupied  (valence) states                  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18806" y="6073083"/>
            <a:ext cx="271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N to N-1 particles                             </a:t>
            </a:r>
            <a:endParaRPr lang="en-US" sz="2400" dirty="0">
              <a:solidFill>
                <a:srgbClr val="0000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79436"/>
            <a:ext cx="2531848" cy="37372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76800" y="5562600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Unoccupied (conduction) states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0306" y="6053973"/>
            <a:ext cx="2655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N to N+1 particles    </a:t>
            </a:r>
            <a:endParaRPr lang="en-US" sz="2400" dirty="0">
              <a:solidFill>
                <a:srgbClr val="0000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996" y="1885889"/>
            <a:ext cx="2524095" cy="363076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152399" y="76200"/>
            <a:ext cx="88588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Measuring the (quasiparticle)band structures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171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Text Box 21"/>
          <p:cNvSpPr txBox="1">
            <a:spLocks noChangeArrowheads="1"/>
          </p:cNvSpPr>
          <p:nvPr/>
        </p:nvSpPr>
        <p:spPr bwMode="auto">
          <a:xfrm>
            <a:off x="228600" y="1238639"/>
            <a:ext cx="8458200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Quasiparticle </a:t>
            </a:r>
            <a:r>
              <a:rPr lang="en-US" sz="2400" dirty="0" smtClean="0">
                <a:latin typeface="+mn-lt"/>
              </a:rPr>
              <a:t>energy of occupied state s:</a:t>
            </a:r>
            <a:endParaRPr lang="en-US" sz="2400" dirty="0">
              <a:latin typeface="+mn-lt"/>
            </a:endParaRP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Quasiparticle </a:t>
            </a:r>
            <a:r>
              <a:rPr lang="en-US" sz="2400" dirty="0" smtClean="0">
                <a:latin typeface="+mn-lt"/>
              </a:rPr>
              <a:t>energy of </a:t>
            </a:r>
            <a:r>
              <a:rPr lang="en-US" sz="2400" dirty="0">
                <a:latin typeface="+mn-lt"/>
              </a:rPr>
              <a:t>unoccupied </a:t>
            </a:r>
            <a:r>
              <a:rPr lang="en-US" sz="2400" dirty="0" smtClean="0">
                <a:latin typeface="+mn-lt"/>
              </a:rPr>
              <a:t>state s: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(minimum) Quasiparticle band gap</a:t>
            </a: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endParaRPr lang="en-US" sz="2400" dirty="0" smtClean="0">
              <a:latin typeface="+mn-lt"/>
            </a:endParaRP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The quasiparticle gap is actually related to the total energies of three different systems with N, N-1, and N+1 particles!</a:t>
            </a:r>
            <a:endParaRPr lang="en-US" sz="2400" dirty="0" smtClean="0">
              <a:latin typeface="+mn-lt"/>
            </a:endParaRP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Clearly</a:t>
            </a:r>
            <a:r>
              <a:rPr lang="en-US" sz="2400" dirty="0" smtClean="0">
                <a:latin typeface="+mn-lt"/>
              </a:rPr>
              <a:t>, one cannot use the Kohn-Sham DFT </a:t>
            </a:r>
            <a:r>
              <a:rPr lang="en-US" sz="2400" dirty="0" err="1" smtClean="0">
                <a:latin typeface="+mn-lt"/>
              </a:rPr>
              <a:t>eigen</a:t>
            </a:r>
            <a:r>
              <a:rPr lang="en-US" sz="2400" dirty="0" smtClean="0">
                <a:latin typeface="+mn-lt"/>
              </a:rPr>
              <a:t> values to calculate the </a:t>
            </a:r>
            <a:r>
              <a:rPr lang="en-US" sz="2400" dirty="0" smtClean="0">
                <a:solidFill>
                  <a:srgbClr val="0000CC"/>
                </a:solidFill>
                <a:latin typeface="+mn-lt"/>
              </a:rPr>
              <a:t>quasiparticle band gap </a:t>
            </a:r>
            <a:r>
              <a:rPr lang="en-US" sz="2400" dirty="0" smtClean="0">
                <a:latin typeface="+mn-lt"/>
              </a:rPr>
              <a:t>(or more general, the </a:t>
            </a:r>
            <a:r>
              <a:rPr lang="en-US" sz="2400" dirty="0" smtClean="0">
                <a:solidFill>
                  <a:srgbClr val="0000CC"/>
                </a:solidFill>
                <a:latin typeface="+mn-lt"/>
              </a:rPr>
              <a:t>quasiparticle band structure</a:t>
            </a:r>
            <a:r>
              <a:rPr lang="en-US" sz="2400" dirty="0" smtClean="0">
                <a:latin typeface="+mn-lt"/>
              </a:rPr>
              <a:t>)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614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834051"/>
              </p:ext>
            </p:extLst>
          </p:nvPr>
        </p:nvGraphicFramePr>
        <p:xfrm>
          <a:off x="6172200" y="1816369"/>
          <a:ext cx="2776537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34" name="Equation" r:id="rId4" imgW="1434960" imgH="228600" progId="Equation.3">
                  <p:embed/>
                </p:oleObj>
              </mc:Choice>
              <mc:Fallback>
                <p:oleObj name="Equation" r:id="rId4" imgW="1434960" imgH="228600" progId="Equation.3">
                  <p:embed/>
                  <p:pic>
                    <p:nvPicPr>
                      <p:cNvPr id="6149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816369"/>
                        <a:ext cx="2776537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511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782627"/>
              </p:ext>
            </p:extLst>
          </p:nvPr>
        </p:nvGraphicFramePr>
        <p:xfrm>
          <a:off x="1641413" y="3604948"/>
          <a:ext cx="5632574" cy="831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35" name="Equation" r:id="rId6" imgW="2882880" imgH="457200" progId="Equation.3">
                  <p:embed/>
                </p:oleObj>
              </mc:Choice>
              <mc:Fallback>
                <p:oleObj name="Equation" r:id="rId6" imgW="2882880" imgH="457200" progId="Equation.3">
                  <p:embed/>
                  <p:pic>
                    <p:nvPicPr>
                      <p:cNvPr id="34511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13" y="3604948"/>
                        <a:ext cx="5632574" cy="8314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197560"/>
              </p:ext>
            </p:extLst>
          </p:nvPr>
        </p:nvGraphicFramePr>
        <p:xfrm>
          <a:off x="5791200" y="1260505"/>
          <a:ext cx="26511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36" name="Equation" r:id="rId8" imgW="1422360" imgH="228600" progId="Equation.3">
                  <p:embed/>
                </p:oleObj>
              </mc:Choice>
              <mc:Fallback>
                <p:oleObj name="Equation" r:id="rId8" imgW="142236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260505"/>
                        <a:ext cx="265112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52400" y="762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What is the (</a:t>
            </a:r>
            <a:r>
              <a:rPr lang="en-US" altLang="zh-CN" sz="3600" b="1" i="1" dirty="0" err="1" smtClean="0">
                <a:solidFill>
                  <a:srgbClr val="0000CC"/>
                </a:solidFill>
              </a:rPr>
              <a:t>qusiparticle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) band gap?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276632"/>
              </p:ext>
            </p:extLst>
          </p:nvPr>
        </p:nvGraphicFramePr>
        <p:xfrm>
          <a:off x="1441449" y="2505919"/>
          <a:ext cx="6178551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37" name="Equation" r:id="rId10" imgW="3314520" imgH="228600" progId="Equation.3">
                  <p:embed/>
                </p:oleObj>
              </mc:Choice>
              <mc:Fallback>
                <p:oleObj name="Equation" r:id="rId10" imgW="331452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449" y="2505919"/>
                        <a:ext cx="6178551" cy="42703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B0F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651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4"/>
          <p:cNvSpPr>
            <a:spLocks noChangeArrowheads="1"/>
          </p:cNvSpPr>
          <p:nvPr/>
        </p:nvSpPr>
        <p:spPr bwMode="auto">
          <a:xfrm>
            <a:off x="193018" y="103003"/>
            <a:ext cx="8774113" cy="807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  <a:latin typeface="+mn-lt"/>
              </a:rPr>
              <a:t>Quasiparticle gap of a hydrogen atom</a:t>
            </a:r>
            <a:endParaRPr lang="en-US" altLang="zh-CN" sz="3600" b="1" i="1" baseline="-25000" dirty="0">
              <a:solidFill>
                <a:srgbClr val="0000CC"/>
              </a:solidFill>
              <a:latin typeface="+mn-lt"/>
            </a:endParaRPr>
          </a:p>
        </p:txBody>
      </p:sp>
      <p:graphicFrame>
        <p:nvGraphicFramePr>
          <p:cNvPr id="2355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821030"/>
              </p:ext>
            </p:extLst>
          </p:nvPr>
        </p:nvGraphicFramePr>
        <p:xfrm>
          <a:off x="1721392" y="1363489"/>
          <a:ext cx="5403850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43" name="Equation" r:id="rId4" imgW="2882880" imgH="888840" progId="Equation.3">
                  <p:embed/>
                </p:oleObj>
              </mc:Choice>
              <mc:Fallback>
                <p:oleObj name="Equation" r:id="rId4" imgW="2882880" imgH="888840" progId="Equation.3">
                  <p:embed/>
                  <p:pic>
                    <p:nvPicPr>
                      <p:cNvPr id="23556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392" y="1363489"/>
                        <a:ext cx="5403850" cy="155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" name="TextBox 24"/>
          <p:cNvSpPr txBox="1">
            <a:spLocks noChangeArrowheads="1"/>
          </p:cNvSpPr>
          <p:nvPr/>
        </p:nvSpPr>
        <p:spPr bwMode="auto">
          <a:xfrm>
            <a:off x="224883" y="3013543"/>
            <a:ext cx="29982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 </a:t>
            </a:r>
            <a:r>
              <a:rPr lang="en-US" altLang="en-US" sz="2400" dirty="0">
                <a:latin typeface="+mn-lt"/>
              </a:rPr>
              <a:t>For a hydrogen atom:</a:t>
            </a:r>
          </a:p>
        </p:txBody>
      </p:sp>
      <p:cxnSp>
        <p:nvCxnSpPr>
          <p:cNvPr id="9227" name="Straight Connector 27"/>
          <p:cNvCxnSpPr>
            <a:cxnSpLocks noChangeShapeType="1"/>
          </p:cNvCxnSpPr>
          <p:nvPr/>
        </p:nvCxnSpPr>
        <p:spPr bwMode="auto">
          <a:xfrm>
            <a:off x="3214687" y="5435600"/>
            <a:ext cx="1828800" cy="0"/>
          </a:xfrm>
          <a:prstGeom prst="line">
            <a:avLst/>
          </a:prstGeom>
          <a:noFill/>
          <a:ln w="508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Straight Connector 29"/>
          <p:cNvCxnSpPr>
            <a:cxnSpLocks noChangeShapeType="1"/>
          </p:cNvCxnSpPr>
          <p:nvPr/>
        </p:nvCxnSpPr>
        <p:spPr bwMode="auto">
          <a:xfrm>
            <a:off x="3200400" y="3810000"/>
            <a:ext cx="18573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Straight Connector 32"/>
          <p:cNvCxnSpPr>
            <a:cxnSpLocks noChangeShapeType="1"/>
          </p:cNvCxnSpPr>
          <p:nvPr/>
        </p:nvCxnSpPr>
        <p:spPr bwMode="auto">
          <a:xfrm>
            <a:off x="3194050" y="4210050"/>
            <a:ext cx="18573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Straight Arrow Connector 34"/>
          <p:cNvCxnSpPr>
            <a:cxnSpLocks noChangeShapeType="1"/>
          </p:cNvCxnSpPr>
          <p:nvPr/>
        </p:nvCxnSpPr>
        <p:spPr bwMode="auto">
          <a:xfrm rot="5400000" flipH="1" flipV="1">
            <a:off x="3729831" y="5371307"/>
            <a:ext cx="682625" cy="1587"/>
          </a:xfrm>
          <a:prstGeom prst="straightConnector1">
            <a:avLst/>
          </a:prstGeom>
          <a:noFill/>
          <a:ln w="50800" algn="ctr">
            <a:solidFill>
              <a:srgbClr val="0000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157769"/>
              </p:ext>
            </p:extLst>
          </p:nvPr>
        </p:nvGraphicFramePr>
        <p:xfrm>
          <a:off x="5143500" y="5267325"/>
          <a:ext cx="114300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44" name="Equation" r:id="rId6" imgW="609336" imgH="177723" progId="Equation.3">
                  <p:embed/>
                </p:oleObj>
              </mc:Choice>
              <mc:Fallback>
                <p:oleObj name="Equation" r:id="rId6" imgW="609336" imgH="177723" progId="Equation.3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5267325"/>
                        <a:ext cx="1143000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231" name="Straight Arrow Connector 36"/>
          <p:cNvCxnSpPr>
            <a:cxnSpLocks noChangeShapeType="1"/>
          </p:cNvCxnSpPr>
          <p:nvPr/>
        </p:nvCxnSpPr>
        <p:spPr bwMode="auto">
          <a:xfrm rot="16200000" flipH="1">
            <a:off x="3737768" y="4260057"/>
            <a:ext cx="682625" cy="1588"/>
          </a:xfrm>
          <a:prstGeom prst="straightConnector1">
            <a:avLst/>
          </a:prstGeom>
          <a:noFill/>
          <a:ln w="508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834126"/>
              </p:ext>
            </p:extLst>
          </p:nvPr>
        </p:nvGraphicFramePr>
        <p:xfrm>
          <a:off x="5224462" y="4070350"/>
          <a:ext cx="1023938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45" name="Equation" r:id="rId8" imgW="545626" imgH="177646" progId="Equation.3">
                  <p:embed/>
                </p:oleObj>
              </mc:Choice>
              <mc:Fallback>
                <p:oleObj name="Equation" r:id="rId8" imgW="545626" imgH="177646" progId="Equation.3">
                  <p:embed/>
                  <p:pic>
                    <p:nvPicPr>
                      <p:cNvPr id="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2" y="4070350"/>
                        <a:ext cx="1023938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041452"/>
              </p:ext>
            </p:extLst>
          </p:nvPr>
        </p:nvGraphicFramePr>
        <p:xfrm>
          <a:off x="5430837" y="3641725"/>
          <a:ext cx="452438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46" name="Equation" r:id="rId10" imgW="241091" imgH="177646" progId="Equation.3">
                  <p:embed/>
                </p:oleObj>
              </mc:Choice>
              <mc:Fallback>
                <p:oleObj name="Equation" r:id="rId10" imgW="241091" imgH="177646" progId="Equation.3">
                  <p:embed/>
                  <p:pic>
                    <p:nvPicPr>
                      <p:cNvPr id="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0837" y="3641725"/>
                        <a:ext cx="452438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232" name="Straight Arrow Connector 40"/>
          <p:cNvCxnSpPr>
            <a:cxnSpLocks noChangeShapeType="1"/>
          </p:cNvCxnSpPr>
          <p:nvPr/>
        </p:nvCxnSpPr>
        <p:spPr bwMode="auto">
          <a:xfrm rot="5400000">
            <a:off x="2830513" y="4819650"/>
            <a:ext cx="1204912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461330"/>
              </p:ext>
            </p:extLst>
          </p:nvPr>
        </p:nvGraphicFramePr>
        <p:xfrm>
          <a:off x="865188" y="4133672"/>
          <a:ext cx="1595437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47" name="Equation" r:id="rId12" imgW="850680" imgH="660240" progId="Equation.3">
                  <p:embed/>
                </p:oleObj>
              </mc:Choice>
              <mc:Fallback>
                <p:oleObj name="Equation" r:id="rId12" imgW="850680" imgH="660240" progId="Equation.3">
                  <p:embed/>
                  <p:pic>
                    <p:nvPicPr>
                      <p:cNvPr id="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4133672"/>
                        <a:ext cx="1595437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58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2" name="Rectangle 6"/>
          <p:cNvSpPr>
            <a:spLocks noChangeArrowheads="1"/>
          </p:cNvSpPr>
          <p:nvPr/>
        </p:nvSpPr>
        <p:spPr bwMode="auto">
          <a:xfrm>
            <a:off x="368300" y="1314450"/>
            <a:ext cx="8558213" cy="195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Quasiparticle concept, quasiparticle band structure and band gap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Quasiparticle equation, self-energy, and the GW approximation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First-principles GW method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Success and challenges of the GW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method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47108" name="Rectangle 9"/>
          <p:cNvSpPr>
            <a:spLocks noChangeArrowheads="1"/>
          </p:cNvSpPr>
          <p:nvPr/>
        </p:nvSpPr>
        <p:spPr bwMode="auto">
          <a:xfrm>
            <a:off x="152400" y="246708"/>
            <a:ext cx="822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b="1" i="1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Outline</a:t>
            </a:r>
            <a:endParaRPr lang="en-US" sz="3600" b="1" i="1" dirty="0">
              <a:solidFill>
                <a:srgbClr val="0000CC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52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52400" y="76200"/>
            <a:ext cx="883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Green function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444" y="1252472"/>
            <a:ext cx="863975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Green function </a:t>
            </a:r>
            <a:r>
              <a:rPr lang="en-US" sz="2400" dirty="0" smtClean="0"/>
              <a:t>(GF) contains </a:t>
            </a:r>
            <a:r>
              <a:rPr lang="en-US" sz="2400" dirty="0"/>
              <a:t>spectral information on </a:t>
            </a:r>
            <a:r>
              <a:rPr lang="en-US" sz="2400" dirty="0" smtClean="0"/>
              <a:t>single-particle excitations </a:t>
            </a:r>
            <a:r>
              <a:rPr lang="en-US" sz="2400" dirty="0">
                <a:solidFill>
                  <a:srgbClr val="0000CC"/>
                </a:solidFill>
              </a:rPr>
              <a:t>changing the number of particles by </a:t>
            </a:r>
            <a:r>
              <a:rPr lang="en-US" sz="2400" dirty="0" smtClean="0">
                <a:solidFill>
                  <a:srgbClr val="0000CC"/>
                </a:solidFill>
              </a:rPr>
              <a:t>one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Bef>
                <a:spcPts val="3000"/>
              </a:spcBef>
            </a:pPr>
            <a:endParaRPr lang="en-US" sz="2400" dirty="0" smtClean="0"/>
          </a:p>
          <a:p>
            <a:r>
              <a:rPr lang="en-US" sz="2400" dirty="0" smtClean="0"/>
              <a:t>      With quasiparticle amplitudes:</a:t>
            </a:r>
          </a:p>
          <a:p>
            <a:pPr>
              <a:spcBef>
                <a:spcPts val="600"/>
              </a:spcBef>
            </a:pPr>
            <a:endParaRPr lang="en-US" sz="2400" dirty="0" smtClean="0"/>
          </a:p>
        </p:txBody>
      </p:sp>
      <p:graphicFrame>
        <p:nvGraphicFramePr>
          <p:cNvPr id="17" name="Object 10"/>
          <p:cNvGraphicFramePr>
            <a:graphicFrameLocks noChangeAspect="1"/>
          </p:cNvGraphicFramePr>
          <p:nvPr>
            <p:extLst/>
          </p:nvPr>
        </p:nvGraphicFramePr>
        <p:xfrm>
          <a:off x="1143000" y="2154238"/>
          <a:ext cx="68580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99" name="Equation" r:id="rId3" imgW="3733560" imgH="482400" progId="Equation.3">
                  <p:embed/>
                </p:oleObj>
              </mc:Choice>
              <mc:Fallback>
                <p:oleObj name="Equation" r:id="rId3" imgW="3733560" imgH="482400" progId="Equation.3">
                  <p:embed/>
                  <p:pic>
                    <p:nvPicPr>
                      <p:cNvPr id="1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154238"/>
                        <a:ext cx="68580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2282730"/>
              </p:ext>
            </p:extLst>
          </p:nvPr>
        </p:nvGraphicFramePr>
        <p:xfrm>
          <a:off x="646773" y="3736346"/>
          <a:ext cx="336232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0" name="Equation" r:id="rId5" imgW="1828800" imgH="558720" progId="Equation.3">
                  <p:embed/>
                </p:oleObj>
              </mc:Choice>
              <mc:Fallback>
                <p:oleObj name="Equation" r:id="rId5" imgW="1828800" imgH="558720" progId="Equation.3">
                  <p:embed/>
                  <p:pic>
                    <p:nvPicPr>
                      <p:cNvPr id="1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773" y="3736346"/>
                        <a:ext cx="3362325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3581400"/>
            <a:ext cx="2020573" cy="2982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275" y="3681167"/>
            <a:ext cx="2014385" cy="28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52400" y="76200"/>
            <a:ext cx="883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Green function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444" y="1252472"/>
            <a:ext cx="86397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The </a:t>
            </a:r>
            <a:r>
              <a:rPr lang="en-US" altLang="zh-CN" sz="2400" dirty="0"/>
              <a:t>poles of the GF give the corresponding excitation energies</a:t>
            </a:r>
            <a:r>
              <a:rPr lang="en-US" altLang="zh-CN" sz="2400" dirty="0" smtClean="0"/>
              <a:t>. </a:t>
            </a: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spectral </a:t>
            </a:r>
            <a:r>
              <a:rPr lang="en-US" sz="2400" dirty="0" smtClean="0"/>
              <a:t>function</a:t>
            </a:r>
            <a:endParaRPr lang="en-US" sz="2400" dirty="0"/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eaLnBrk="1" hangingPunct="1">
              <a:spcBef>
                <a:spcPts val="1200"/>
              </a:spcBef>
            </a:pPr>
            <a:r>
              <a:rPr lang="en-US" sz="2400" dirty="0" smtClean="0"/>
              <a:t>    gives the quasiparticle density of states (DOS)</a:t>
            </a: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For non-interacting systems (like KS systems), the spectral function is just the DOS calculated from the KS </a:t>
            </a:r>
            <a:r>
              <a:rPr lang="en-US" sz="2400" dirty="0" err="1" smtClean="0"/>
              <a:t>eigen</a:t>
            </a:r>
            <a:r>
              <a:rPr lang="en-US" sz="2400" dirty="0" smtClean="0"/>
              <a:t> states.</a:t>
            </a:r>
            <a:endParaRPr lang="en-US" sz="2400" dirty="0"/>
          </a:p>
        </p:txBody>
      </p:sp>
      <p:graphicFrame>
        <p:nvGraphicFramePr>
          <p:cNvPr id="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879"/>
              </p:ext>
            </p:extLst>
          </p:nvPr>
        </p:nvGraphicFramePr>
        <p:xfrm>
          <a:off x="990600" y="2266833"/>
          <a:ext cx="7510462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8" name="Equation" r:id="rId3" imgW="4089240" imgH="761760" progId="Equation.3">
                  <p:embed/>
                </p:oleObj>
              </mc:Choice>
              <mc:Fallback>
                <p:oleObj name="Equation" r:id="rId3" imgW="4089240" imgH="761760" progId="Equation.3">
                  <p:embed/>
                  <p:pic>
                    <p:nvPicPr>
                      <p:cNvPr id="2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66833"/>
                        <a:ext cx="7510462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751424"/>
              </p:ext>
            </p:extLst>
          </p:nvPr>
        </p:nvGraphicFramePr>
        <p:xfrm>
          <a:off x="2601913" y="5268913"/>
          <a:ext cx="24272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9" name="Equation" r:id="rId5" imgW="1320480" imgH="393480" progId="Equation.3">
                  <p:embed/>
                </p:oleObj>
              </mc:Choice>
              <mc:Fallback>
                <p:oleObj name="Equation" r:id="rId5" imgW="1320480" imgH="393480" progId="Equation.3">
                  <p:embed/>
                  <p:pic>
                    <p:nvPicPr>
                      <p:cNvPr id="2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913" y="5268913"/>
                        <a:ext cx="2427287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281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52400" y="76200"/>
            <a:ext cx="883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Dyson equation and self-energy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799" y="1283511"/>
            <a:ext cx="8534401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The Dyson equation: Relation between the bare and dressed propagators and the </a:t>
            </a:r>
            <a:r>
              <a:rPr lang="en-US" altLang="zh-CN" sz="2400" dirty="0" smtClean="0">
                <a:solidFill>
                  <a:srgbClr val="0000CC"/>
                </a:solidFill>
              </a:rPr>
              <a:t>self-energy</a:t>
            </a: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CC"/>
              </a:solidFill>
            </a:endParaRP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CC"/>
              </a:solidFill>
            </a:endParaRP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CC"/>
              </a:solidFill>
            </a:endParaRPr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G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is just the propagator of the non-interacting particle</a:t>
            </a:r>
          </a:p>
          <a:p>
            <a:pPr marL="342900" indent="-342900" eaLnBrk="1" hangingPunct="1"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And G is call full propagator</a:t>
            </a:r>
            <a:endParaRPr lang="en-US" sz="24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2209799" y="2232837"/>
          <a:ext cx="4456626" cy="754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6" r:id="rId3" imgW="7047360" imgH="1193400" progId="">
                  <p:embed/>
                </p:oleObj>
              </mc:Choice>
              <mc:Fallback>
                <p:oleObj r:id="rId3" imgW="7047360" imgH="1193400" progId="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799" y="2232837"/>
                        <a:ext cx="4456626" cy="7549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"/>
          <p:cNvGraphicFramePr>
            <a:graphicFrameLocks noChangeAspect="1"/>
          </p:cNvGraphicFramePr>
          <p:nvPr>
            <p:extLst/>
          </p:nvPr>
        </p:nvGraphicFramePr>
        <p:xfrm>
          <a:off x="3405443" y="3276600"/>
          <a:ext cx="206533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7" name="Equation" r:id="rId5" imgW="977760" imgH="228600" progId="Equation.3">
                  <p:embed/>
                </p:oleObj>
              </mc:Choice>
              <mc:Fallback>
                <p:oleObj name="Equation" r:id="rId5" imgW="977760" imgH="228600" progId="Equation.3">
                  <p:embed/>
                  <p:pic>
                    <p:nvPicPr>
                      <p:cNvPr id="1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5443" y="3276600"/>
                        <a:ext cx="2065337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50069"/>
              </p:ext>
            </p:extLst>
          </p:nvPr>
        </p:nvGraphicFramePr>
        <p:xfrm>
          <a:off x="2244725" y="4338457"/>
          <a:ext cx="41052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8" name="Equation" r:id="rId7" imgW="1942920" imgH="228600" progId="Equation.3">
                  <p:embed/>
                </p:oleObj>
              </mc:Choice>
              <mc:Fallback>
                <p:oleObj name="Equation" r:id="rId7" imgW="1942920" imgH="2286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4338457"/>
                        <a:ext cx="410527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446742"/>
              </p:ext>
            </p:extLst>
          </p:nvPr>
        </p:nvGraphicFramePr>
        <p:xfrm>
          <a:off x="1981200" y="5617539"/>
          <a:ext cx="44815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9" name="Equation" r:id="rId9" imgW="2120760" imgH="431640" progId="Equation.3">
                  <p:embed/>
                </p:oleObj>
              </mc:Choice>
              <mc:Fallback>
                <p:oleObj name="Equation" r:id="rId9" imgW="2120760" imgH="4316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617539"/>
                        <a:ext cx="4481512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8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352425" y="1246188"/>
            <a:ext cx="8562975" cy="401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  <a:tabLst>
                <a:tab pos="1598613" algn="l"/>
              </a:tabLst>
            </a:pPr>
            <a:r>
              <a:rPr lang="en-US" altLang="en-US" sz="2400" dirty="0" smtClean="0">
                <a:latin typeface="+mn-lt"/>
              </a:rPr>
              <a:t>Another form of Dyson equation: Quasiparticle equation</a:t>
            </a:r>
            <a:endParaRPr lang="en-US" altLang="en-US" sz="2400" dirty="0">
              <a:latin typeface="+mn-lt"/>
            </a:endParaRPr>
          </a:p>
          <a:p>
            <a:pPr eaLnBrk="1" hangingPunct="1">
              <a:buFontTx/>
              <a:buChar char="•"/>
              <a:tabLst>
                <a:tab pos="1598613" algn="l"/>
              </a:tabLst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  <a:tabLst>
                <a:tab pos="1598613" algn="l"/>
              </a:tabLst>
            </a:pPr>
            <a:endParaRPr lang="en-US" altLang="en-US" sz="2400" dirty="0">
              <a:latin typeface="+mn-lt"/>
            </a:endParaRPr>
          </a:p>
          <a:p>
            <a:pPr eaLnBrk="1" hangingPunct="1">
              <a:buFontTx/>
              <a:buChar char="•"/>
              <a:tabLst>
                <a:tab pos="1598613" algn="l"/>
              </a:tabLst>
            </a:pPr>
            <a:endParaRPr lang="en-US" sz="2400" dirty="0" smtClean="0">
              <a:latin typeface="+mn-lt"/>
              <a:cs typeface="Arial" pitchFamily="34" charset="0"/>
            </a:endParaRPr>
          </a:p>
          <a:p>
            <a:pPr eaLnBrk="1" hangingPunct="1">
              <a:buFontTx/>
              <a:buChar char="•"/>
              <a:tabLst>
                <a:tab pos="1598613" algn="l"/>
              </a:tabLst>
            </a:pPr>
            <a:r>
              <a:rPr lang="en-US" sz="2400" dirty="0" smtClean="0">
                <a:latin typeface="+mn-lt"/>
                <a:cs typeface="Arial" pitchFamily="34" charset="0"/>
              </a:rPr>
              <a:t>The </a:t>
            </a:r>
            <a:r>
              <a:rPr lang="en-US" sz="2400" dirty="0">
                <a:latin typeface="+mn-lt"/>
                <a:cs typeface="Arial" pitchFamily="34" charset="0"/>
              </a:rPr>
              <a:t>self-energy contains all effects of e-e interactions</a:t>
            </a:r>
          </a:p>
          <a:p>
            <a:pPr eaLnBrk="1" hangingPunct="1">
              <a:spcBef>
                <a:spcPts val="1200"/>
              </a:spcBef>
              <a:buFontTx/>
              <a:buChar char="•"/>
              <a:tabLst>
                <a:tab pos="1598613" algn="l"/>
              </a:tabLst>
            </a:pPr>
            <a:r>
              <a:rPr lang="en-US" altLang="en-US" sz="2400" dirty="0" smtClean="0">
                <a:latin typeface="+mn-lt"/>
              </a:rPr>
              <a:t>Compare </a:t>
            </a:r>
            <a:r>
              <a:rPr lang="en-US" altLang="en-US" sz="2400" dirty="0">
                <a:latin typeface="+mn-lt"/>
              </a:rPr>
              <a:t>with the Kohn-Sham equation</a:t>
            </a:r>
          </a:p>
          <a:p>
            <a:pPr eaLnBrk="1" hangingPunct="1">
              <a:buFontTx/>
              <a:buChar char="•"/>
              <a:tabLst>
                <a:tab pos="1598613" algn="l"/>
              </a:tabLst>
            </a:pPr>
            <a:endParaRPr lang="en-US" altLang="en-US" sz="2400" dirty="0">
              <a:latin typeface="+mn-lt"/>
            </a:endParaRPr>
          </a:p>
          <a:p>
            <a:pPr eaLnBrk="1" hangingPunct="1">
              <a:buFontTx/>
              <a:buChar char="•"/>
              <a:tabLst>
                <a:tab pos="1598613" algn="l"/>
              </a:tabLst>
            </a:pPr>
            <a:endParaRPr lang="en-US" altLang="en-US" sz="2400" dirty="0">
              <a:latin typeface="+mn-lt"/>
            </a:endParaRPr>
          </a:p>
          <a:p>
            <a:pPr eaLnBrk="1" hangingPunct="1">
              <a:buFontTx/>
              <a:buChar char="•"/>
              <a:tabLst>
                <a:tab pos="1598613" algn="l"/>
              </a:tabLst>
            </a:pPr>
            <a:r>
              <a:rPr lang="en-US" altLang="en-US" sz="2400" dirty="0" smtClean="0">
                <a:latin typeface="+mn-lt"/>
              </a:rPr>
              <a:t>One of the difficulties </a:t>
            </a:r>
            <a:r>
              <a:rPr lang="en-US" altLang="en-US" sz="2400" dirty="0">
                <a:latin typeface="+mn-lt"/>
              </a:rPr>
              <a:t>of quasiparticle calculations is that the </a:t>
            </a:r>
            <a:r>
              <a:rPr lang="en-US" altLang="en-US" sz="2400" dirty="0" smtClean="0">
                <a:latin typeface="+mn-lt"/>
              </a:rPr>
              <a:t>self-energy is  </a:t>
            </a:r>
            <a:r>
              <a:rPr lang="en-US" altLang="en-US" sz="2400" dirty="0">
                <a:solidFill>
                  <a:srgbClr val="0000FF"/>
                </a:solidFill>
                <a:latin typeface="+mn-lt"/>
              </a:rPr>
              <a:t>nonlocal, </a:t>
            </a:r>
            <a:r>
              <a:rPr lang="en-US" altLang="en-US" sz="2400" dirty="0" smtClean="0">
                <a:solidFill>
                  <a:srgbClr val="0000FF"/>
                </a:solidFill>
                <a:latin typeface="+mn-lt"/>
              </a:rPr>
              <a:t>non-Hermitian, </a:t>
            </a:r>
            <a:r>
              <a:rPr lang="en-US" altLang="en-US" sz="2400" dirty="0">
                <a:solidFill>
                  <a:srgbClr val="0000FF"/>
                </a:solidFill>
                <a:latin typeface="+mn-lt"/>
              </a:rPr>
              <a:t>and energy dependent.</a:t>
            </a:r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453475"/>
              </p:ext>
            </p:extLst>
          </p:nvPr>
        </p:nvGraphicFramePr>
        <p:xfrm>
          <a:off x="1462088" y="1676400"/>
          <a:ext cx="634365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99" name="Equation" r:id="rId4" imgW="3174840" imgH="507960" progId="Equation.3">
                  <p:embed/>
                </p:oleObj>
              </mc:Choice>
              <mc:Fallback>
                <p:oleObj name="Equation" r:id="rId4" imgW="3174840" imgH="507960" progId="Equation.3">
                  <p:embed/>
                  <p:pic>
                    <p:nvPicPr>
                      <p:cNvPr id="256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1676400"/>
                        <a:ext cx="6343650" cy="1011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790310"/>
              </p:ext>
            </p:extLst>
          </p:nvPr>
        </p:nvGraphicFramePr>
        <p:xfrm>
          <a:off x="2103438" y="3810000"/>
          <a:ext cx="41021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00" name="Equation" r:id="rId6" imgW="2019240" imgH="241200" progId="Equation.3">
                  <p:embed/>
                </p:oleObj>
              </mc:Choice>
              <mc:Fallback>
                <p:oleObj name="Equation" r:id="rId6" imgW="2019240" imgH="241200" progId="Equation.3">
                  <p:embed/>
                  <p:pic>
                    <p:nvPicPr>
                      <p:cNvPr id="2560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438" y="3810000"/>
                        <a:ext cx="41021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228600" y="187093"/>
            <a:ext cx="8774113" cy="807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  <a:latin typeface="+mn-lt"/>
              </a:rPr>
              <a:t>Quasiparticle equation</a:t>
            </a:r>
            <a:endParaRPr lang="en-US" altLang="zh-CN" sz="3600" b="1" i="1" baseline="-250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52425" y="5231962"/>
            <a:ext cx="8169275" cy="142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400" dirty="0" smtClean="0">
                <a:latin typeface="+mn-lt"/>
              </a:rPr>
              <a:t>Approximation to the self-energy: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smtClean="0">
                <a:latin typeface="+mn-lt"/>
              </a:rPr>
              <a:t>  - The Hartree-</a:t>
            </a:r>
            <a:r>
              <a:rPr lang="en-US" altLang="en-US" sz="2400" dirty="0" err="1" smtClean="0">
                <a:latin typeface="+mn-lt"/>
              </a:rPr>
              <a:t>Fock</a:t>
            </a:r>
            <a:r>
              <a:rPr lang="en-US" altLang="en-US" sz="2400" dirty="0" smtClean="0">
                <a:latin typeface="+mn-lt"/>
              </a:rPr>
              <a:t> approximation: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altLang="en-US" sz="2400" dirty="0" smtClean="0">
                <a:latin typeface="+mn-lt"/>
              </a:rPr>
              <a:t>   - </a:t>
            </a:r>
            <a:r>
              <a:rPr lang="en-US" altLang="en-US" sz="2400" dirty="0">
                <a:latin typeface="+mn-lt"/>
              </a:rPr>
              <a:t>The LDA approximation:</a:t>
            </a: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037194"/>
              </p:ext>
            </p:extLst>
          </p:nvPr>
        </p:nvGraphicFramePr>
        <p:xfrm>
          <a:off x="4937125" y="5768975"/>
          <a:ext cx="216376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01" name="Equation" r:id="rId8" imgW="1371600" imgH="228600" progId="Equation.3">
                  <p:embed/>
                </p:oleObj>
              </mc:Choice>
              <mc:Fallback>
                <p:oleObj name="Equation" r:id="rId8" imgW="1371600" imgH="228600" progId="Equation.3">
                  <p:embed/>
                  <p:pic>
                    <p:nvPicPr>
                      <p:cNvPr id="266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25" y="5768975"/>
                        <a:ext cx="2163763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934980"/>
              </p:ext>
            </p:extLst>
          </p:nvPr>
        </p:nvGraphicFramePr>
        <p:xfrm>
          <a:off x="3830638" y="6213475"/>
          <a:ext cx="26638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02" name="Equation" r:id="rId10" imgW="1688760" imgH="228600" progId="Equation.3">
                  <p:embed/>
                </p:oleObj>
              </mc:Choice>
              <mc:Fallback>
                <p:oleObj name="Equation" r:id="rId10" imgW="1688760" imgH="228600" progId="Equation.3">
                  <p:embed/>
                  <p:pic>
                    <p:nvPicPr>
                      <p:cNvPr id="3737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638" y="6213475"/>
                        <a:ext cx="2663825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10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2" name="Rectangle 6"/>
          <p:cNvSpPr>
            <a:spLocks noChangeArrowheads="1"/>
          </p:cNvSpPr>
          <p:nvPr/>
        </p:nvSpPr>
        <p:spPr bwMode="auto">
          <a:xfrm>
            <a:off x="368300" y="1314450"/>
            <a:ext cx="8558213" cy="195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altLang="zh-CN" sz="2400" dirty="0" smtClean="0">
                <a:latin typeface="+mn-lt"/>
                <a:cs typeface="Arial" pitchFamily="34" charset="0"/>
              </a:rPr>
              <a:t>Quasiparticle concept, quasiparticle band structure and band gap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Quasiparticle equation, self-energy, and the GW approximation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First-principles GW method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>
                <a:latin typeface="+mn-lt"/>
                <a:cs typeface="Arial" pitchFamily="34" charset="0"/>
              </a:rPr>
              <a:t>Success and challenges of the GW </a:t>
            </a:r>
            <a:r>
              <a:rPr lang="en-US" sz="2400" dirty="0" smtClean="0">
                <a:latin typeface="+mn-lt"/>
                <a:cs typeface="Arial" pitchFamily="34" charset="0"/>
              </a:rPr>
              <a:t>method</a:t>
            </a:r>
            <a:endParaRPr lang="en-US" sz="2400" dirty="0">
              <a:latin typeface="+mn-lt"/>
              <a:cs typeface="Arial" pitchFamily="34" charset="0"/>
            </a:endParaRPr>
          </a:p>
        </p:txBody>
      </p:sp>
      <p:sp>
        <p:nvSpPr>
          <p:cNvPr id="47108" name="Rectangle 9"/>
          <p:cNvSpPr>
            <a:spLocks noChangeArrowheads="1"/>
          </p:cNvSpPr>
          <p:nvPr/>
        </p:nvSpPr>
        <p:spPr bwMode="auto">
          <a:xfrm>
            <a:off x="152400" y="246708"/>
            <a:ext cx="822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b="1" i="1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Outline</a:t>
            </a:r>
            <a:endParaRPr lang="en-US" sz="3600" b="1" i="1" dirty="0">
              <a:solidFill>
                <a:srgbClr val="0000CC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29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282575" y="1292101"/>
            <a:ext cx="8169275" cy="496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400" dirty="0">
                <a:latin typeface="+mn-lt"/>
              </a:rPr>
              <a:t>Hedin's equations for the self-energy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lnSpc>
                <a:spcPct val="120000"/>
              </a:lnSpc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latin typeface="+mn-lt"/>
              </a:rPr>
              <a:t> - Has to be solve iteratively (self-consistently</a:t>
            </a:r>
            <a:r>
              <a:rPr lang="en-US" altLang="en-US" sz="2400" dirty="0" smtClean="0">
                <a:latin typeface="+mn-lt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smtClean="0">
                <a:latin typeface="+mn-lt"/>
              </a:rPr>
              <a:t>- Extremely difficult!</a:t>
            </a:r>
          </a:p>
          <a:p>
            <a:pPr eaLnBrk="1" hangingPunct="1">
              <a:lnSpc>
                <a:spcPct val="120000"/>
              </a:lnSpc>
            </a:pPr>
            <a:endParaRPr lang="en-US" altLang="en-US" sz="2400" dirty="0">
              <a:latin typeface="+mn-lt"/>
            </a:endParaRPr>
          </a:p>
        </p:txBody>
      </p:sp>
      <p:graphicFrame>
        <p:nvGraphicFramePr>
          <p:cNvPr id="2867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222367"/>
              </p:ext>
            </p:extLst>
          </p:nvPr>
        </p:nvGraphicFramePr>
        <p:xfrm>
          <a:off x="1841335" y="2054101"/>
          <a:ext cx="7117721" cy="2610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73" name="Equation" r:id="rId4" imgW="3720960" imgH="1346040" progId="Equation.3">
                  <p:embed/>
                </p:oleObj>
              </mc:Choice>
              <mc:Fallback>
                <p:oleObj name="Equation" r:id="rId4" imgW="3720960" imgH="1346040" progId="Equation.3">
                  <p:embed/>
                  <p:pic>
                    <p:nvPicPr>
                      <p:cNvPr id="2867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335" y="2054101"/>
                        <a:ext cx="7117721" cy="26105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78" name="Group 7"/>
          <p:cNvGrpSpPr>
            <a:grpSpLocks/>
          </p:cNvGrpSpPr>
          <p:nvPr/>
        </p:nvGrpSpPr>
        <p:grpSpPr bwMode="auto">
          <a:xfrm>
            <a:off x="6248400" y="1292101"/>
            <a:ext cx="2292350" cy="1238250"/>
            <a:chOff x="1200" y="1812"/>
            <a:chExt cx="1444" cy="780"/>
          </a:xfrm>
        </p:grpSpPr>
        <p:grpSp>
          <p:nvGrpSpPr>
            <p:cNvPr id="28687" name="Group 8"/>
            <p:cNvGrpSpPr>
              <a:grpSpLocks/>
            </p:cNvGrpSpPr>
            <p:nvPr/>
          </p:nvGrpSpPr>
          <p:grpSpPr bwMode="auto">
            <a:xfrm>
              <a:off x="1296" y="1812"/>
              <a:ext cx="1248" cy="450"/>
              <a:chOff x="912" y="2304"/>
              <a:chExt cx="1248" cy="450"/>
            </a:xfrm>
          </p:grpSpPr>
          <p:sp>
            <p:nvSpPr>
              <p:cNvPr id="28692" name="Freeform 9"/>
              <p:cNvSpPr>
                <a:spLocks/>
              </p:cNvSpPr>
              <p:nvPr/>
            </p:nvSpPr>
            <p:spPr bwMode="auto">
              <a:xfrm>
                <a:off x="912" y="2304"/>
                <a:ext cx="1248" cy="450"/>
              </a:xfrm>
              <a:custGeom>
                <a:avLst/>
                <a:gdLst>
                  <a:gd name="T0" fmla="*/ 1066 w 1266"/>
                  <a:gd name="T1" fmla="*/ 444 h 450"/>
                  <a:gd name="T2" fmla="*/ 1023 w 1266"/>
                  <a:gd name="T3" fmla="*/ 318 h 450"/>
                  <a:gd name="T4" fmla="*/ 937 w 1266"/>
                  <a:gd name="T5" fmla="*/ 328 h 450"/>
                  <a:gd name="T6" fmla="*/ 910 w 1266"/>
                  <a:gd name="T7" fmla="*/ 202 h 450"/>
                  <a:gd name="T8" fmla="*/ 781 w 1266"/>
                  <a:gd name="T9" fmla="*/ 242 h 450"/>
                  <a:gd name="T10" fmla="*/ 725 w 1266"/>
                  <a:gd name="T11" fmla="*/ 96 h 450"/>
                  <a:gd name="T12" fmla="*/ 620 w 1266"/>
                  <a:gd name="T13" fmla="*/ 162 h 450"/>
                  <a:gd name="T14" fmla="*/ 577 w 1266"/>
                  <a:gd name="T15" fmla="*/ 10 h 450"/>
                  <a:gd name="T16" fmla="*/ 483 w 1266"/>
                  <a:gd name="T17" fmla="*/ 101 h 450"/>
                  <a:gd name="T18" fmla="*/ 385 w 1266"/>
                  <a:gd name="T19" fmla="*/ 35 h 450"/>
                  <a:gd name="T20" fmla="*/ 339 w 1266"/>
                  <a:gd name="T21" fmla="*/ 197 h 450"/>
                  <a:gd name="T22" fmla="*/ 216 w 1266"/>
                  <a:gd name="T23" fmla="*/ 172 h 450"/>
                  <a:gd name="T24" fmla="*/ 150 w 1266"/>
                  <a:gd name="T25" fmla="*/ 313 h 450"/>
                  <a:gd name="T26" fmla="*/ 35 w 1266"/>
                  <a:gd name="T27" fmla="*/ 298 h 450"/>
                  <a:gd name="T28" fmla="*/ 0 w 1266"/>
                  <a:gd name="T29" fmla="*/ 450 h 4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66"/>
                  <a:gd name="T46" fmla="*/ 0 h 450"/>
                  <a:gd name="T47" fmla="*/ 1266 w 1266"/>
                  <a:gd name="T48" fmla="*/ 450 h 45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66" h="450">
                    <a:moveTo>
                      <a:pt x="1266" y="444"/>
                    </a:moveTo>
                    <a:cubicBezTo>
                      <a:pt x="1258" y="424"/>
                      <a:pt x="1240" y="337"/>
                      <a:pt x="1215" y="318"/>
                    </a:cubicBezTo>
                    <a:cubicBezTo>
                      <a:pt x="1190" y="299"/>
                      <a:pt x="1137" y="347"/>
                      <a:pt x="1114" y="328"/>
                    </a:cubicBezTo>
                    <a:cubicBezTo>
                      <a:pt x="1091" y="309"/>
                      <a:pt x="1110" y="216"/>
                      <a:pt x="1079" y="202"/>
                    </a:cubicBezTo>
                    <a:cubicBezTo>
                      <a:pt x="1048" y="188"/>
                      <a:pt x="963" y="260"/>
                      <a:pt x="927" y="242"/>
                    </a:cubicBezTo>
                    <a:cubicBezTo>
                      <a:pt x="891" y="224"/>
                      <a:pt x="893" y="109"/>
                      <a:pt x="861" y="96"/>
                    </a:cubicBezTo>
                    <a:cubicBezTo>
                      <a:pt x="829" y="83"/>
                      <a:pt x="764" y="176"/>
                      <a:pt x="735" y="162"/>
                    </a:cubicBezTo>
                    <a:cubicBezTo>
                      <a:pt x="706" y="148"/>
                      <a:pt x="712" y="20"/>
                      <a:pt x="685" y="10"/>
                    </a:cubicBezTo>
                    <a:cubicBezTo>
                      <a:pt x="658" y="0"/>
                      <a:pt x="611" y="97"/>
                      <a:pt x="573" y="101"/>
                    </a:cubicBezTo>
                    <a:cubicBezTo>
                      <a:pt x="535" y="105"/>
                      <a:pt x="485" y="19"/>
                      <a:pt x="457" y="35"/>
                    </a:cubicBezTo>
                    <a:cubicBezTo>
                      <a:pt x="429" y="51"/>
                      <a:pt x="436" y="174"/>
                      <a:pt x="402" y="197"/>
                    </a:cubicBezTo>
                    <a:cubicBezTo>
                      <a:pt x="368" y="220"/>
                      <a:pt x="293" y="153"/>
                      <a:pt x="255" y="172"/>
                    </a:cubicBezTo>
                    <a:cubicBezTo>
                      <a:pt x="217" y="191"/>
                      <a:pt x="210" y="292"/>
                      <a:pt x="174" y="313"/>
                    </a:cubicBezTo>
                    <a:cubicBezTo>
                      <a:pt x="138" y="334"/>
                      <a:pt x="67" y="275"/>
                      <a:pt x="38" y="298"/>
                    </a:cubicBezTo>
                    <a:cubicBezTo>
                      <a:pt x="9" y="321"/>
                      <a:pt x="8" y="418"/>
                      <a:pt x="0" y="450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3" name="Line 10"/>
              <p:cNvSpPr>
                <a:spLocks noChangeShapeType="1"/>
              </p:cNvSpPr>
              <p:nvPr/>
            </p:nvSpPr>
            <p:spPr bwMode="auto">
              <a:xfrm>
                <a:off x="912" y="2751"/>
                <a:ext cx="12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688" name="Oval 11"/>
            <p:cNvSpPr>
              <a:spLocks noChangeArrowheads="1"/>
            </p:cNvSpPr>
            <p:nvPr/>
          </p:nvSpPr>
          <p:spPr bwMode="auto">
            <a:xfrm>
              <a:off x="1248" y="21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689" name="Text Box 12"/>
            <p:cNvSpPr txBox="1">
              <a:spLocks noChangeArrowheads="1"/>
            </p:cNvSpPr>
            <p:nvPr/>
          </p:nvSpPr>
          <p:spPr bwMode="auto">
            <a:xfrm>
              <a:off x="1200" y="229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2</a:t>
              </a:r>
            </a:p>
          </p:txBody>
        </p:sp>
        <p:sp>
          <p:nvSpPr>
            <p:cNvPr id="28690" name="Text Box 13"/>
            <p:cNvSpPr txBox="1">
              <a:spLocks noChangeArrowheads="1"/>
            </p:cNvSpPr>
            <p:nvPr/>
          </p:nvSpPr>
          <p:spPr bwMode="auto">
            <a:xfrm>
              <a:off x="2448" y="229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1</a:t>
              </a:r>
            </a:p>
          </p:txBody>
        </p:sp>
        <p:graphicFrame>
          <p:nvGraphicFramePr>
            <p:cNvPr id="28691" name="Object 14"/>
            <p:cNvGraphicFramePr>
              <a:graphicFrameLocks noChangeAspect="1"/>
            </p:cNvGraphicFramePr>
            <p:nvPr/>
          </p:nvGraphicFramePr>
          <p:xfrm>
            <a:off x="1685" y="2388"/>
            <a:ext cx="379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274" name="Equation" r:id="rId6" imgW="380835" imgH="203112" progId="Equation.3">
                    <p:embed/>
                  </p:oleObj>
                </mc:Choice>
                <mc:Fallback>
                  <p:oleObj name="Equation" r:id="rId6" imgW="380835" imgH="203112" progId="Equation.3">
                    <p:embed/>
                    <p:pic>
                      <p:nvPicPr>
                        <p:cNvPr id="2869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5" y="2388"/>
                          <a:ext cx="379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679" name="Group 15"/>
          <p:cNvGrpSpPr>
            <a:grpSpLocks/>
          </p:cNvGrpSpPr>
          <p:nvPr/>
        </p:nvGrpSpPr>
        <p:grpSpPr bwMode="auto">
          <a:xfrm>
            <a:off x="6211094" y="2790825"/>
            <a:ext cx="2444750" cy="1085850"/>
            <a:chOff x="3072" y="2052"/>
            <a:chExt cx="1540" cy="684"/>
          </a:xfrm>
        </p:grpSpPr>
        <p:sp>
          <p:nvSpPr>
            <p:cNvPr id="28681" name="Text Box 16"/>
            <p:cNvSpPr txBox="1">
              <a:spLocks noChangeArrowheads="1"/>
            </p:cNvSpPr>
            <p:nvPr/>
          </p:nvSpPr>
          <p:spPr bwMode="auto">
            <a:xfrm>
              <a:off x="3072" y="21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2</a:t>
              </a:r>
            </a:p>
          </p:txBody>
        </p:sp>
        <p:sp>
          <p:nvSpPr>
            <p:cNvPr id="28682" name="Text Box 17"/>
            <p:cNvSpPr txBox="1">
              <a:spLocks noChangeArrowheads="1"/>
            </p:cNvSpPr>
            <p:nvPr/>
          </p:nvSpPr>
          <p:spPr bwMode="auto">
            <a:xfrm>
              <a:off x="4416" y="21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1</a:t>
              </a:r>
            </a:p>
          </p:txBody>
        </p:sp>
        <p:sp>
          <p:nvSpPr>
            <p:cNvPr id="28683" name="Oval 18"/>
            <p:cNvSpPr>
              <a:spLocks noChangeArrowheads="1"/>
            </p:cNvSpPr>
            <p:nvPr/>
          </p:nvSpPr>
          <p:spPr bwMode="auto">
            <a:xfrm>
              <a:off x="3360" y="2052"/>
              <a:ext cx="960" cy="3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684" name="Oval 19"/>
            <p:cNvSpPr>
              <a:spLocks noChangeArrowheads="1"/>
            </p:cNvSpPr>
            <p:nvPr/>
          </p:nvSpPr>
          <p:spPr bwMode="auto">
            <a:xfrm>
              <a:off x="4272" y="21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685" name="Oval 20"/>
            <p:cNvSpPr>
              <a:spLocks noChangeArrowheads="1"/>
            </p:cNvSpPr>
            <p:nvPr/>
          </p:nvSpPr>
          <p:spPr bwMode="auto">
            <a:xfrm>
              <a:off x="3330" y="219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28686" name="Object 21"/>
            <p:cNvGraphicFramePr>
              <a:graphicFrameLocks noChangeAspect="1"/>
            </p:cNvGraphicFramePr>
            <p:nvPr/>
          </p:nvGraphicFramePr>
          <p:xfrm>
            <a:off x="3648" y="2532"/>
            <a:ext cx="392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275" name="Equation" r:id="rId8" imgW="393529" imgH="203112" progId="Equation.3">
                    <p:embed/>
                  </p:oleObj>
                </mc:Choice>
                <mc:Fallback>
                  <p:oleObj name="Equation" r:id="rId8" imgW="393529" imgH="203112" progId="Equation.3">
                    <p:embed/>
                    <p:pic>
                      <p:nvPicPr>
                        <p:cNvPr id="28686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532"/>
                          <a:ext cx="392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680" name="Rectangle 23"/>
          <p:cNvSpPr>
            <a:spLocks noChangeArrowheads="1"/>
          </p:cNvSpPr>
          <p:nvPr/>
        </p:nvSpPr>
        <p:spPr bwMode="auto">
          <a:xfrm>
            <a:off x="2295831" y="6125517"/>
            <a:ext cx="45523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en-US" sz="2400" dirty="0">
                <a:latin typeface="+mn-lt"/>
              </a:rPr>
              <a:t>Hedin</a:t>
            </a:r>
            <a:r>
              <a:rPr lang="en-US" altLang="zh-CN" sz="2400" dirty="0">
                <a:latin typeface="+mn-lt"/>
              </a:rPr>
              <a:t>,</a:t>
            </a:r>
            <a:r>
              <a:rPr lang="en-US" altLang="en-US" sz="2400" dirty="0">
                <a:latin typeface="+mn-lt"/>
              </a:rPr>
              <a:t>  </a:t>
            </a:r>
            <a:r>
              <a:rPr lang="en-US" altLang="en-US" sz="2400" i="1" dirty="0">
                <a:latin typeface="+mn-lt"/>
              </a:rPr>
              <a:t>Phys. Rev.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b="1" dirty="0">
                <a:latin typeface="+mn-lt"/>
              </a:rPr>
              <a:t>139</a:t>
            </a:r>
            <a:r>
              <a:rPr lang="en-US" altLang="en-US" sz="2400" dirty="0">
                <a:latin typeface="+mn-lt"/>
              </a:rPr>
              <a:t> A796 </a:t>
            </a:r>
            <a:r>
              <a:rPr lang="en-US" altLang="zh-CN" sz="2400" dirty="0">
                <a:latin typeface="+mn-lt"/>
              </a:rPr>
              <a:t> (1965)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184943" y="70160"/>
            <a:ext cx="8774113" cy="807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  <a:latin typeface="+mn-lt"/>
              </a:rPr>
              <a:t>The Hedin equations for the self-energy</a:t>
            </a:r>
            <a:endParaRPr lang="en-US" altLang="zh-CN" sz="3600" b="1" i="1" baseline="-250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06789" y="2002631"/>
            <a:ext cx="193992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Self-energy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Screened </a:t>
            </a:r>
            <a:r>
              <a:rPr lang="en-US" sz="2400" dirty="0" err="1" smtClean="0"/>
              <a:t>Coul</a:t>
            </a:r>
            <a:r>
              <a:rPr lang="en-US" sz="2400" dirty="0" smtClean="0"/>
              <a:t>. 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Polarizability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Vertex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40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36034" y="1186406"/>
            <a:ext cx="8169275" cy="50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en-US" sz="2400" dirty="0">
                <a:latin typeface="+mn-lt"/>
              </a:rPr>
              <a:t>The GW approximation:</a:t>
            </a:r>
          </a:p>
        </p:txBody>
      </p:sp>
      <p:graphicFrame>
        <p:nvGraphicFramePr>
          <p:cNvPr id="2970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775102"/>
              </p:ext>
            </p:extLst>
          </p:nvPr>
        </p:nvGraphicFramePr>
        <p:xfrm>
          <a:off x="1532493" y="1778566"/>
          <a:ext cx="5932487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09" name="Equation" r:id="rId4" imgW="3759200" imgH="736600" progId="Equation.3">
                  <p:embed/>
                </p:oleObj>
              </mc:Choice>
              <mc:Fallback>
                <p:oleObj name="Equation" r:id="rId4" imgW="3759200" imgH="736600" progId="Equation.3">
                  <p:embed/>
                  <p:pic>
                    <p:nvPicPr>
                      <p:cNvPr id="2970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2493" y="1778566"/>
                        <a:ext cx="5932487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1603375" y="4179888"/>
            <a:ext cx="2292350" cy="1238250"/>
            <a:chOff x="864" y="1920"/>
            <a:chExt cx="1444" cy="780"/>
          </a:xfrm>
        </p:grpSpPr>
        <p:grpSp>
          <p:nvGrpSpPr>
            <p:cNvPr id="29716" name="Group 29"/>
            <p:cNvGrpSpPr>
              <a:grpSpLocks/>
            </p:cNvGrpSpPr>
            <p:nvPr/>
          </p:nvGrpSpPr>
          <p:grpSpPr bwMode="auto">
            <a:xfrm>
              <a:off x="960" y="1920"/>
              <a:ext cx="1248" cy="450"/>
              <a:chOff x="912" y="2304"/>
              <a:chExt cx="1248" cy="450"/>
            </a:xfrm>
          </p:grpSpPr>
          <p:sp>
            <p:nvSpPr>
              <p:cNvPr id="29721" name="Freeform 30"/>
              <p:cNvSpPr>
                <a:spLocks/>
              </p:cNvSpPr>
              <p:nvPr/>
            </p:nvSpPr>
            <p:spPr bwMode="auto">
              <a:xfrm>
                <a:off x="912" y="2304"/>
                <a:ext cx="1248" cy="450"/>
              </a:xfrm>
              <a:custGeom>
                <a:avLst/>
                <a:gdLst>
                  <a:gd name="T0" fmla="*/ 1066 w 1266"/>
                  <a:gd name="T1" fmla="*/ 444 h 450"/>
                  <a:gd name="T2" fmla="*/ 1023 w 1266"/>
                  <a:gd name="T3" fmla="*/ 318 h 450"/>
                  <a:gd name="T4" fmla="*/ 937 w 1266"/>
                  <a:gd name="T5" fmla="*/ 328 h 450"/>
                  <a:gd name="T6" fmla="*/ 910 w 1266"/>
                  <a:gd name="T7" fmla="*/ 202 h 450"/>
                  <a:gd name="T8" fmla="*/ 781 w 1266"/>
                  <a:gd name="T9" fmla="*/ 242 h 450"/>
                  <a:gd name="T10" fmla="*/ 725 w 1266"/>
                  <a:gd name="T11" fmla="*/ 96 h 450"/>
                  <a:gd name="T12" fmla="*/ 620 w 1266"/>
                  <a:gd name="T13" fmla="*/ 162 h 450"/>
                  <a:gd name="T14" fmla="*/ 577 w 1266"/>
                  <a:gd name="T15" fmla="*/ 10 h 450"/>
                  <a:gd name="T16" fmla="*/ 483 w 1266"/>
                  <a:gd name="T17" fmla="*/ 101 h 450"/>
                  <a:gd name="T18" fmla="*/ 385 w 1266"/>
                  <a:gd name="T19" fmla="*/ 35 h 450"/>
                  <a:gd name="T20" fmla="*/ 339 w 1266"/>
                  <a:gd name="T21" fmla="*/ 197 h 450"/>
                  <a:gd name="T22" fmla="*/ 216 w 1266"/>
                  <a:gd name="T23" fmla="*/ 172 h 450"/>
                  <a:gd name="T24" fmla="*/ 150 w 1266"/>
                  <a:gd name="T25" fmla="*/ 313 h 450"/>
                  <a:gd name="T26" fmla="*/ 35 w 1266"/>
                  <a:gd name="T27" fmla="*/ 298 h 450"/>
                  <a:gd name="T28" fmla="*/ 0 w 1266"/>
                  <a:gd name="T29" fmla="*/ 450 h 4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66"/>
                  <a:gd name="T46" fmla="*/ 0 h 450"/>
                  <a:gd name="T47" fmla="*/ 1266 w 1266"/>
                  <a:gd name="T48" fmla="*/ 450 h 45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66" h="450">
                    <a:moveTo>
                      <a:pt x="1266" y="444"/>
                    </a:moveTo>
                    <a:cubicBezTo>
                      <a:pt x="1258" y="424"/>
                      <a:pt x="1240" y="337"/>
                      <a:pt x="1215" y="318"/>
                    </a:cubicBezTo>
                    <a:cubicBezTo>
                      <a:pt x="1190" y="299"/>
                      <a:pt x="1137" y="347"/>
                      <a:pt x="1114" y="328"/>
                    </a:cubicBezTo>
                    <a:cubicBezTo>
                      <a:pt x="1091" y="309"/>
                      <a:pt x="1110" y="216"/>
                      <a:pt x="1079" y="202"/>
                    </a:cubicBezTo>
                    <a:cubicBezTo>
                      <a:pt x="1048" y="188"/>
                      <a:pt x="963" y="260"/>
                      <a:pt x="927" y="242"/>
                    </a:cubicBezTo>
                    <a:cubicBezTo>
                      <a:pt x="891" y="224"/>
                      <a:pt x="893" y="109"/>
                      <a:pt x="861" y="96"/>
                    </a:cubicBezTo>
                    <a:cubicBezTo>
                      <a:pt x="829" y="83"/>
                      <a:pt x="764" y="176"/>
                      <a:pt x="735" y="162"/>
                    </a:cubicBezTo>
                    <a:cubicBezTo>
                      <a:pt x="706" y="148"/>
                      <a:pt x="712" y="20"/>
                      <a:pt x="685" y="10"/>
                    </a:cubicBezTo>
                    <a:cubicBezTo>
                      <a:pt x="658" y="0"/>
                      <a:pt x="611" y="97"/>
                      <a:pt x="573" y="101"/>
                    </a:cubicBezTo>
                    <a:cubicBezTo>
                      <a:pt x="535" y="105"/>
                      <a:pt x="485" y="19"/>
                      <a:pt x="457" y="35"/>
                    </a:cubicBezTo>
                    <a:cubicBezTo>
                      <a:pt x="429" y="51"/>
                      <a:pt x="436" y="174"/>
                      <a:pt x="402" y="197"/>
                    </a:cubicBezTo>
                    <a:cubicBezTo>
                      <a:pt x="368" y="220"/>
                      <a:pt x="293" y="153"/>
                      <a:pt x="255" y="172"/>
                    </a:cubicBezTo>
                    <a:cubicBezTo>
                      <a:pt x="217" y="191"/>
                      <a:pt x="210" y="292"/>
                      <a:pt x="174" y="313"/>
                    </a:cubicBezTo>
                    <a:cubicBezTo>
                      <a:pt x="138" y="334"/>
                      <a:pt x="67" y="275"/>
                      <a:pt x="38" y="298"/>
                    </a:cubicBezTo>
                    <a:cubicBezTo>
                      <a:pt x="9" y="321"/>
                      <a:pt x="8" y="418"/>
                      <a:pt x="0" y="450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22" name="Line 31"/>
              <p:cNvSpPr>
                <a:spLocks noChangeShapeType="1"/>
              </p:cNvSpPr>
              <p:nvPr/>
            </p:nvSpPr>
            <p:spPr bwMode="auto">
              <a:xfrm>
                <a:off x="912" y="2751"/>
                <a:ext cx="12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17" name="Oval 32"/>
            <p:cNvSpPr>
              <a:spLocks noChangeArrowheads="1"/>
            </p:cNvSpPr>
            <p:nvPr/>
          </p:nvSpPr>
          <p:spPr bwMode="auto">
            <a:xfrm>
              <a:off x="912" y="230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718" name="Text Box 33"/>
            <p:cNvSpPr txBox="1">
              <a:spLocks noChangeArrowheads="1"/>
            </p:cNvSpPr>
            <p:nvPr/>
          </p:nvSpPr>
          <p:spPr bwMode="auto">
            <a:xfrm>
              <a:off x="864" y="24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2</a:t>
              </a:r>
            </a:p>
          </p:txBody>
        </p:sp>
        <p:sp>
          <p:nvSpPr>
            <p:cNvPr id="29719" name="Text Box 34"/>
            <p:cNvSpPr txBox="1">
              <a:spLocks noChangeArrowheads="1"/>
            </p:cNvSpPr>
            <p:nvPr/>
          </p:nvSpPr>
          <p:spPr bwMode="auto">
            <a:xfrm>
              <a:off x="2112" y="24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1</a:t>
              </a:r>
            </a:p>
          </p:txBody>
        </p:sp>
        <p:graphicFrame>
          <p:nvGraphicFramePr>
            <p:cNvPr id="29720" name="Object 35"/>
            <p:cNvGraphicFramePr>
              <a:graphicFrameLocks noChangeAspect="1"/>
            </p:cNvGraphicFramePr>
            <p:nvPr/>
          </p:nvGraphicFramePr>
          <p:xfrm>
            <a:off x="1349" y="2496"/>
            <a:ext cx="379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410" name="Equation" r:id="rId6" imgW="380835" imgH="203112" progId="Equation.3">
                    <p:embed/>
                  </p:oleObj>
                </mc:Choice>
                <mc:Fallback>
                  <p:oleObj name="Equation" r:id="rId6" imgW="380835" imgH="203112" progId="Equation.3">
                    <p:embed/>
                    <p:pic>
                      <p:nvPicPr>
                        <p:cNvPr id="2972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9" y="2496"/>
                          <a:ext cx="379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0485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331420"/>
              </p:ext>
            </p:extLst>
          </p:nvPr>
        </p:nvGraphicFramePr>
        <p:xfrm>
          <a:off x="1889125" y="3408363"/>
          <a:ext cx="21050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11" name="Equation" r:id="rId8" imgW="1333500" imgH="203200" progId="Equation.3">
                  <p:embed/>
                </p:oleObj>
              </mc:Choice>
              <mc:Fallback>
                <p:oleObj name="Equation" r:id="rId8" imgW="1333500" imgH="203200" progId="Equation.3">
                  <p:embed/>
                  <p:pic>
                    <p:nvPicPr>
                      <p:cNvPr id="360485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3408363"/>
                        <a:ext cx="21050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86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527390"/>
              </p:ext>
            </p:extLst>
          </p:nvPr>
        </p:nvGraphicFramePr>
        <p:xfrm>
          <a:off x="5057775" y="3362325"/>
          <a:ext cx="22050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12" name="Equation" r:id="rId10" imgW="1397000" imgH="228600" progId="Equation.3">
                  <p:embed/>
                </p:oleObj>
              </mc:Choice>
              <mc:Fallback>
                <p:oleObj name="Equation" r:id="rId10" imgW="1397000" imgH="228600" progId="Equation.3">
                  <p:embed/>
                  <p:pic>
                    <p:nvPicPr>
                      <p:cNvPr id="360486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7775" y="3362325"/>
                        <a:ext cx="22050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87" name="AutoShape 39"/>
          <p:cNvSpPr>
            <a:spLocks noChangeArrowheads="1"/>
          </p:cNvSpPr>
          <p:nvPr/>
        </p:nvSpPr>
        <p:spPr bwMode="auto">
          <a:xfrm>
            <a:off x="4148137" y="3444875"/>
            <a:ext cx="762000" cy="228600"/>
          </a:xfrm>
          <a:prstGeom prst="rightArrow">
            <a:avLst>
              <a:gd name="adj1" fmla="val 50000"/>
              <a:gd name="adj2" fmla="val 8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4276725" y="4194175"/>
            <a:ext cx="3206750" cy="1141413"/>
            <a:chOff x="2448" y="1921"/>
            <a:chExt cx="2020" cy="719"/>
          </a:xfrm>
        </p:grpSpPr>
        <p:grpSp>
          <p:nvGrpSpPr>
            <p:cNvPr id="29708" name="Group 43"/>
            <p:cNvGrpSpPr>
              <a:grpSpLocks/>
            </p:cNvGrpSpPr>
            <p:nvPr/>
          </p:nvGrpSpPr>
          <p:grpSpPr bwMode="auto">
            <a:xfrm>
              <a:off x="3024" y="1921"/>
              <a:ext cx="1444" cy="719"/>
              <a:chOff x="2880" y="1968"/>
              <a:chExt cx="1444" cy="719"/>
            </a:xfrm>
          </p:grpSpPr>
          <p:grpSp>
            <p:nvGrpSpPr>
              <p:cNvPr id="29710" name="Group 44"/>
              <p:cNvGrpSpPr>
                <a:grpSpLocks/>
              </p:cNvGrpSpPr>
              <p:nvPr/>
            </p:nvGrpSpPr>
            <p:grpSpPr bwMode="auto">
              <a:xfrm>
                <a:off x="2976" y="1968"/>
                <a:ext cx="1248" cy="450"/>
                <a:chOff x="912" y="2304"/>
                <a:chExt cx="1248" cy="450"/>
              </a:xfrm>
            </p:grpSpPr>
            <p:sp>
              <p:nvSpPr>
                <p:cNvPr id="29714" name="Freeform 45"/>
                <p:cNvSpPr>
                  <a:spLocks/>
                </p:cNvSpPr>
                <p:nvPr/>
              </p:nvSpPr>
              <p:spPr bwMode="auto">
                <a:xfrm>
                  <a:off x="912" y="2304"/>
                  <a:ext cx="1248" cy="450"/>
                </a:xfrm>
                <a:custGeom>
                  <a:avLst/>
                  <a:gdLst>
                    <a:gd name="T0" fmla="*/ 1066 w 1266"/>
                    <a:gd name="T1" fmla="*/ 444 h 450"/>
                    <a:gd name="T2" fmla="*/ 1023 w 1266"/>
                    <a:gd name="T3" fmla="*/ 318 h 450"/>
                    <a:gd name="T4" fmla="*/ 937 w 1266"/>
                    <a:gd name="T5" fmla="*/ 328 h 450"/>
                    <a:gd name="T6" fmla="*/ 910 w 1266"/>
                    <a:gd name="T7" fmla="*/ 202 h 450"/>
                    <a:gd name="T8" fmla="*/ 781 w 1266"/>
                    <a:gd name="T9" fmla="*/ 242 h 450"/>
                    <a:gd name="T10" fmla="*/ 725 w 1266"/>
                    <a:gd name="T11" fmla="*/ 96 h 450"/>
                    <a:gd name="T12" fmla="*/ 620 w 1266"/>
                    <a:gd name="T13" fmla="*/ 162 h 450"/>
                    <a:gd name="T14" fmla="*/ 577 w 1266"/>
                    <a:gd name="T15" fmla="*/ 10 h 450"/>
                    <a:gd name="T16" fmla="*/ 483 w 1266"/>
                    <a:gd name="T17" fmla="*/ 101 h 450"/>
                    <a:gd name="T18" fmla="*/ 385 w 1266"/>
                    <a:gd name="T19" fmla="*/ 35 h 450"/>
                    <a:gd name="T20" fmla="*/ 339 w 1266"/>
                    <a:gd name="T21" fmla="*/ 197 h 450"/>
                    <a:gd name="T22" fmla="*/ 216 w 1266"/>
                    <a:gd name="T23" fmla="*/ 172 h 450"/>
                    <a:gd name="T24" fmla="*/ 150 w 1266"/>
                    <a:gd name="T25" fmla="*/ 313 h 450"/>
                    <a:gd name="T26" fmla="*/ 35 w 1266"/>
                    <a:gd name="T27" fmla="*/ 298 h 450"/>
                    <a:gd name="T28" fmla="*/ 0 w 1266"/>
                    <a:gd name="T29" fmla="*/ 450 h 45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266"/>
                    <a:gd name="T46" fmla="*/ 0 h 450"/>
                    <a:gd name="T47" fmla="*/ 1266 w 1266"/>
                    <a:gd name="T48" fmla="*/ 450 h 45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266" h="450">
                      <a:moveTo>
                        <a:pt x="1266" y="444"/>
                      </a:moveTo>
                      <a:cubicBezTo>
                        <a:pt x="1258" y="424"/>
                        <a:pt x="1240" y="337"/>
                        <a:pt x="1215" y="318"/>
                      </a:cubicBezTo>
                      <a:cubicBezTo>
                        <a:pt x="1190" y="299"/>
                        <a:pt x="1137" y="347"/>
                        <a:pt x="1114" y="328"/>
                      </a:cubicBezTo>
                      <a:cubicBezTo>
                        <a:pt x="1091" y="309"/>
                        <a:pt x="1110" y="216"/>
                        <a:pt x="1079" y="202"/>
                      </a:cubicBezTo>
                      <a:cubicBezTo>
                        <a:pt x="1048" y="188"/>
                        <a:pt x="963" y="260"/>
                        <a:pt x="927" y="242"/>
                      </a:cubicBezTo>
                      <a:cubicBezTo>
                        <a:pt x="891" y="224"/>
                        <a:pt x="893" y="109"/>
                        <a:pt x="861" y="96"/>
                      </a:cubicBezTo>
                      <a:cubicBezTo>
                        <a:pt x="829" y="83"/>
                        <a:pt x="764" y="176"/>
                        <a:pt x="735" y="162"/>
                      </a:cubicBezTo>
                      <a:cubicBezTo>
                        <a:pt x="706" y="148"/>
                        <a:pt x="712" y="20"/>
                        <a:pt x="685" y="10"/>
                      </a:cubicBezTo>
                      <a:cubicBezTo>
                        <a:pt x="658" y="0"/>
                        <a:pt x="611" y="97"/>
                        <a:pt x="573" y="101"/>
                      </a:cubicBezTo>
                      <a:cubicBezTo>
                        <a:pt x="535" y="105"/>
                        <a:pt x="485" y="19"/>
                        <a:pt x="457" y="35"/>
                      </a:cubicBezTo>
                      <a:cubicBezTo>
                        <a:pt x="429" y="51"/>
                        <a:pt x="436" y="174"/>
                        <a:pt x="402" y="197"/>
                      </a:cubicBezTo>
                      <a:cubicBezTo>
                        <a:pt x="368" y="220"/>
                        <a:pt x="293" y="153"/>
                        <a:pt x="255" y="172"/>
                      </a:cubicBezTo>
                      <a:cubicBezTo>
                        <a:pt x="217" y="191"/>
                        <a:pt x="210" y="292"/>
                        <a:pt x="174" y="313"/>
                      </a:cubicBezTo>
                      <a:cubicBezTo>
                        <a:pt x="138" y="334"/>
                        <a:pt x="67" y="275"/>
                        <a:pt x="38" y="298"/>
                      </a:cubicBezTo>
                      <a:cubicBezTo>
                        <a:pt x="9" y="321"/>
                        <a:pt x="8" y="418"/>
                        <a:pt x="0" y="450"/>
                      </a:cubicBez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15" name="Line 46"/>
                <p:cNvSpPr>
                  <a:spLocks noChangeShapeType="1"/>
                </p:cNvSpPr>
                <p:nvPr/>
              </p:nvSpPr>
              <p:spPr bwMode="auto">
                <a:xfrm>
                  <a:off x="912" y="2751"/>
                  <a:ext cx="12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11" name="Text Box 47"/>
              <p:cNvSpPr txBox="1">
                <a:spLocks noChangeArrowheads="1"/>
              </p:cNvSpPr>
              <p:nvPr/>
            </p:nvSpPr>
            <p:spPr bwMode="auto">
              <a:xfrm>
                <a:off x="2880" y="244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en-US"/>
                  <a:t>2</a:t>
                </a:r>
              </a:p>
            </p:txBody>
          </p:sp>
          <p:sp>
            <p:nvSpPr>
              <p:cNvPr id="29712" name="Text Box 48"/>
              <p:cNvSpPr txBox="1">
                <a:spLocks noChangeArrowheads="1"/>
              </p:cNvSpPr>
              <p:nvPr/>
            </p:nvSpPr>
            <p:spPr bwMode="auto">
              <a:xfrm>
                <a:off x="4128" y="2448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en-US"/>
                  <a:t>1</a:t>
                </a:r>
              </a:p>
            </p:txBody>
          </p:sp>
          <p:graphicFrame>
            <p:nvGraphicFramePr>
              <p:cNvPr id="29713" name="Object 49"/>
              <p:cNvGraphicFramePr>
                <a:graphicFrameLocks noChangeAspect="1"/>
              </p:cNvGraphicFramePr>
              <p:nvPr/>
            </p:nvGraphicFramePr>
            <p:xfrm>
              <a:off x="3456" y="2496"/>
              <a:ext cx="291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413" name="Equation" r:id="rId12" imgW="291973" imgH="190417" progId="Equation.3">
                      <p:embed/>
                    </p:oleObj>
                  </mc:Choice>
                  <mc:Fallback>
                    <p:oleObj name="Equation" r:id="rId12" imgW="291973" imgH="190417" progId="Equation.3">
                      <p:embed/>
                      <p:pic>
                        <p:nvPicPr>
                          <p:cNvPr id="29713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56" y="2496"/>
                            <a:ext cx="291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9709" name="AutoShape 50"/>
            <p:cNvSpPr>
              <a:spLocks noChangeArrowheads="1"/>
            </p:cNvSpPr>
            <p:nvPr/>
          </p:nvSpPr>
          <p:spPr bwMode="auto">
            <a:xfrm>
              <a:off x="2448" y="2112"/>
              <a:ext cx="480" cy="144"/>
            </a:xfrm>
            <a:prstGeom prst="rightArrow">
              <a:avLst>
                <a:gd name="adj1" fmla="val 50000"/>
                <a:gd name="adj2" fmla="val 8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228600" y="187093"/>
            <a:ext cx="8774113" cy="807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  <a:latin typeface="+mn-lt"/>
              </a:rPr>
              <a:t>The GW approximation</a:t>
            </a:r>
            <a:endParaRPr lang="en-US" altLang="zh-CN" sz="3600" b="1" i="1" baseline="-250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21</a:t>
            </a:fld>
            <a:endParaRPr lang="en-US" altLang="zh-CN"/>
          </a:p>
        </p:txBody>
      </p:sp>
      <p:grpSp>
        <p:nvGrpSpPr>
          <p:cNvPr id="10" name="Group 9"/>
          <p:cNvGrpSpPr/>
          <p:nvPr/>
        </p:nvGrpSpPr>
        <p:grpSpPr>
          <a:xfrm>
            <a:off x="4148137" y="2306021"/>
            <a:ext cx="2657475" cy="573299"/>
            <a:chOff x="4014865" y="2183470"/>
            <a:chExt cx="2657475" cy="731392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4014865" y="2183470"/>
              <a:ext cx="2657475" cy="731392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4014865" y="2183470"/>
              <a:ext cx="2657475" cy="731392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015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Text Box 2"/>
          <p:cNvSpPr txBox="1">
            <a:spLocks noChangeArrowheads="1"/>
          </p:cNvSpPr>
          <p:nvPr/>
        </p:nvSpPr>
        <p:spPr bwMode="auto">
          <a:xfrm>
            <a:off x="373063" y="1338263"/>
            <a:ext cx="8169275" cy="246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2400" dirty="0">
                <a:latin typeface="+mn-lt"/>
              </a:rPr>
              <a:t>Still, G is the fully-interacting one-body Green function; one still has to solve the following equations self-consistently (and it turns out to be a bad idea to do so):</a:t>
            </a:r>
          </a:p>
          <a:p>
            <a:pPr eaLnBrk="1" hangingPunct="1"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altLang="en-US" sz="2400" dirty="0" smtClean="0">
                <a:latin typeface="+mn-lt"/>
              </a:rPr>
              <a:t>The </a:t>
            </a:r>
            <a:r>
              <a:rPr lang="en-US" altLang="en-US" sz="2400" dirty="0">
                <a:latin typeface="+mn-lt"/>
              </a:rPr>
              <a:t>G</a:t>
            </a:r>
            <a:r>
              <a:rPr lang="en-US" altLang="en-US" sz="2400" baseline="30000" dirty="0">
                <a:latin typeface="+mn-lt"/>
              </a:rPr>
              <a:t>0</a:t>
            </a:r>
            <a:r>
              <a:rPr lang="en-US" altLang="en-US" sz="2400" dirty="0">
                <a:latin typeface="+mn-lt"/>
              </a:rPr>
              <a:t>W</a:t>
            </a:r>
            <a:r>
              <a:rPr lang="en-US" altLang="en-US" sz="2400" baseline="30000" dirty="0">
                <a:latin typeface="+mn-lt"/>
              </a:rPr>
              <a:t>0</a:t>
            </a:r>
            <a:r>
              <a:rPr lang="en-US" altLang="en-US" sz="2400" dirty="0">
                <a:latin typeface="+mn-lt"/>
              </a:rPr>
              <a:t> approximation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3780271" y="4111164"/>
            <a:ext cx="2292350" cy="1530350"/>
            <a:chOff x="2797" y="2472"/>
            <a:chExt cx="1444" cy="964"/>
          </a:xfrm>
        </p:grpSpPr>
        <p:grpSp>
          <p:nvGrpSpPr>
            <p:cNvPr id="30738" name="Group 31"/>
            <p:cNvGrpSpPr>
              <a:grpSpLocks/>
            </p:cNvGrpSpPr>
            <p:nvPr/>
          </p:nvGrpSpPr>
          <p:grpSpPr bwMode="auto">
            <a:xfrm>
              <a:off x="2893" y="2725"/>
              <a:ext cx="1248" cy="450"/>
              <a:chOff x="912" y="2304"/>
              <a:chExt cx="1248" cy="450"/>
            </a:xfrm>
          </p:grpSpPr>
          <p:sp>
            <p:nvSpPr>
              <p:cNvPr id="30743" name="Freeform 32"/>
              <p:cNvSpPr>
                <a:spLocks/>
              </p:cNvSpPr>
              <p:nvPr/>
            </p:nvSpPr>
            <p:spPr bwMode="auto">
              <a:xfrm>
                <a:off x="912" y="2304"/>
                <a:ext cx="1248" cy="450"/>
              </a:xfrm>
              <a:custGeom>
                <a:avLst/>
                <a:gdLst>
                  <a:gd name="T0" fmla="*/ 1066 w 1266"/>
                  <a:gd name="T1" fmla="*/ 444 h 450"/>
                  <a:gd name="T2" fmla="*/ 1023 w 1266"/>
                  <a:gd name="T3" fmla="*/ 318 h 450"/>
                  <a:gd name="T4" fmla="*/ 937 w 1266"/>
                  <a:gd name="T5" fmla="*/ 328 h 450"/>
                  <a:gd name="T6" fmla="*/ 910 w 1266"/>
                  <a:gd name="T7" fmla="*/ 202 h 450"/>
                  <a:gd name="T8" fmla="*/ 781 w 1266"/>
                  <a:gd name="T9" fmla="*/ 242 h 450"/>
                  <a:gd name="T10" fmla="*/ 725 w 1266"/>
                  <a:gd name="T11" fmla="*/ 96 h 450"/>
                  <a:gd name="T12" fmla="*/ 620 w 1266"/>
                  <a:gd name="T13" fmla="*/ 162 h 450"/>
                  <a:gd name="T14" fmla="*/ 577 w 1266"/>
                  <a:gd name="T15" fmla="*/ 10 h 450"/>
                  <a:gd name="T16" fmla="*/ 483 w 1266"/>
                  <a:gd name="T17" fmla="*/ 101 h 450"/>
                  <a:gd name="T18" fmla="*/ 385 w 1266"/>
                  <a:gd name="T19" fmla="*/ 35 h 450"/>
                  <a:gd name="T20" fmla="*/ 339 w 1266"/>
                  <a:gd name="T21" fmla="*/ 197 h 450"/>
                  <a:gd name="T22" fmla="*/ 216 w 1266"/>
                  <a:gd name="T23" fmla="*/ 172 h 450"/>
                  <a:gd name="T24" fmla="*/ 150 w 1266"/>
                  <a:gd name="T25" fmla="*/ 313 h 450"/>
                  <a:gd name="T26" fmla="*/ 35 w 1266"/>
                  <a:gd name="T27" fmla="*/ 298 h 450"/>
                  <a:gd name="T28" fmla="*/ 0 w 1266"/>
                  <a:gd name="T29" fmla="*/ 450 h 4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66"/>
                  <a:gd name="T46" fmla="*/ 0 h 450"/>
                  <a:gd name="T47" fmla="*/ 1266 w 1266"/>
                  <a:gd name="T48" fmla="*/ 450 h 45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66" h="450">
                    <a:moveTo>
                      <a:pt x="1266" y="444"/>
                    </a:moveTo>
                    <a:cubicBezTo>
                      <a:pt x="1258" y="424"/>
                      <a:pt x="1240" y="337"/>
                      <a:pt x="1215" y="318"/>
                    </a:cubicBezTo>
                    <a:cubicBezTo>
                      <a:pt x="1190" y="299"/>
                      <a:pt x="1137" y="347"/>
                      <a:pt x="1114" y="328"/>
                    </a:cubicBezTo>
                    <a:cubicBezTo>
                      <a:pt x="1091" y="309"/>
                      <a:pt x="1110" y="216"/>
                      <a:pt x="1079" y="202"/>
                    </a:cubicBezTo>
                    <a:cubicBezTo>
                      <a:pt x="1048" y="188"/>
                      <a:pt x="963" y="260"/>
                      <a:pt x="927" y="242"/>
                    </a:cubicBezTo>
                    <a:cubicBezTo>
                      <a:pt x="891" y="224"/>
                      <a:pt x="893" y="109"/>
                      <a:pt x="861" y="96"/>
                    </a:cubicBezTo>
                    <a:cubicBezTo>
                      <a:pt x="829" y="83"/>
                      <a:pt x="764" y="176"/>
                      <a:pt x="735" y="162"/>
                    </a:cubicBezTo>
                    <a:cubicBezTo>
                      <a:pt x="706" y="148"/>
                      <a:pt x="712" y="20"/>
                      <a:pt x="685" y="10"/>
                    </a:cubicBezTo>
                    <a:cubicBezTo>
                      <a:pt x="658" y="0"/>
                      <a:pt x="611" y="97"/>
                      <a:pt x="573" y="101"/>
                    </a:cubicBezTo>
                    <a:cubicBezTo>
                      <a:pt x="535" y="105"/>
                      <a:pt x="485" y="19"/>
                      <a:pt x="457" y="35"/>
                    </a:cubicBezTo>
                    <a:cubicBezTo>
                      <a:pt x="429" y="51"/>
                      <a:pt x="436" y="174"/>
                      <a:pt x="402" y="197"/>
                    </a:cubicBezTo>
                    <a:cubicBezTo>
                      <a:pt x="368" y="220"/>
                      <a:pt x="293" y="153"/>
                      <a:pt x="255" y="172"/>
                    </a:cubicBezTo>
                    <a:cubicBezTo>
                      <a:pt x="217" y="191"/>
                      <a:pt x="210" y="292"/>
                      <a:pt x="174" y="313"/>
                    </a:cubicBezTo>
                    <a:cubicBezTo>
                      <a:pt x="138" y="334"/>
                      <a:pt x="67" y="275"/>
                      <a:pt x="38" y="298"/>
                    </a:cubicBezTo>
                    <a:cubicBezTo>
                      <a:pt x="9" y="321"/>
                      <a:pt x="8" y="418"/>
                      <a:pt x="0" y="450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4" name="Line 33"/>
              <p:cNvSpPr>
                <a:spLocks noChangeShapeType="1"/>
              </p:cNvSpPr>
              <p:nvPr/>
            </p:nvSpPr>
            <p:spPr bwMode="auto">
              <a:xfrm>
                <a:off x="912" y="2751"/>
                <a:ext cx="12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39" name="Text Box 34"/>
            <p:cNvSpPr txBox="1">
              <a:spLocks noChangeArrowheads="1"/>
            </p:cNvSpPr>
            <p:nvPr/>
          </p:nvSpPr>
          <p:spPr bwMode="auto">
            <a:xfrm>
              <a:off x="2797" y="32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2</a:t>
              </a:r>
            </a:p>
          </p:txBody>
        </p:sp>
        <p:sp>
          <p:nvSpPr>
            <p:cNvPr id="30740" name="Text Box 35"/>
            <p:cNvSpPr txBox="1">
              <a:spLocks noChangeArrowheads="1"/>
            </p:cNvSpPr>
            <p:nvPr/>
          </p:nvSpPr>
          <p:spPr bwMode="auto">
            <a:xfrm>
              <a:off x="4045" y="32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1</a:t>
              </a:r>
            </a:p>
          </p:txBody>
        </p:sp>
        <p:graphicFrame>
          <p:nvGraphicFramePr>
            <p:cNvPr id="30741" name="Object 36"/>
            <p:cNvGraphicFramePr>
              <a:graphicFrameLocks noChangeAspect="1"/>
            </p:cNvGraphicFramePr>
            <p:nvPr/>
          </p:nvGraphicFramePr>
          <p:xfrm>
            <a:off x="3408" y="3204"/>
            <a:ext cx="202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504" name="Equation" r:id="rId4" imgW="203024" imgH="203024" progId="Equation.3">
                    <p:embed/>
                  </p:oleObj>
                </mc:Choice>
                <mc:Fallback>
                  <p:oleObj name="Equation" r:id="rId4" imgW="203024" imgH="203024" progId="Equation.3">
                    <p:embed/>
                    <p:pic>
                      <p:nvPicPr>
                        <p:cNvPr id="30741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3204"/>
                          <a:ext cx="202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2" name="Object 37"/>
            <p:cNvGraphicFramePr>
              <a:graphicFrameLocks noChangeAspect="1"/>
            </p:cNvGraphicFramePr>
            <p:nvPr/>
          </p:nvGraphicFramePr>
          <p:xfrm>
            <a:off x="3350" y="2472"/>
            <a:ext cx="329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505" name="Equation" r:id="rId6" imgW="330200" imgH="228600" progId="Equation.3">
                    <p:embed/>
                  </p:oleObj>
                </mc:Choice>
                <mc:Fallback>
                  <p:oleObj name="Equation" r:id="rId6" imgW="330200" imgH="228600" progId="Equation.3">
                    <p:embed/>
                    <p:pic>
                      <p:nvPicPr>
                        <p:cNvPr id="30742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0" y="2472"/>
                          <a:ext cx="329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994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61660"/>
              </p:ext>
            </p:extLst>
          </p:nvPr>
        </p:nvGraphicFramePr>
        <p:xfrm>
          <a:off x="6040034" y="3850282"/>
          <a:ext cx="2895600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06" name="Equation" r:id="rId8" imgW="1688760" imgH="990360" progId="Equation.3">
                  <p:embed/>
                </p:oleObj>
              </mc:Choice>
              <mc:Fallback>
                <p:oleObj name="Equation" r:id="rId8" imgW="1688760" imgH="990360" progId="Equation.3">
                  <p:embed/>
                  <p:pic>
                    <p:nvPicPr>
                      <p:cNvPr id="379942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0034" y="3850282"/>
                        <a:ext cx="2895600" cy="171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509271" y="4114800"/>
            <a:ext cx="2292350" cy="1519238"/>
            <a:chOff x="620" y="2438"/>
            <a:chExt cx="1444" cy="957"/>
          </a:xfrm>
        </p:grpSpPr>
        <p:grpSp>
          <p:nvGrpSpPr>
            <p:cNvPr id="30731" name="Group 22"/>
            <p:cNvGrpSpPr>
              <a:grpSpLocks/>
            </p:cNvGrpSpPr>
            <p:nvPr/>
          </p:nvGrpSpPr>
          <p:grpSpPr bwMode="auto">
            <a:xfrm>
              <a:off x="716" y="2684"/>
              <a:ext cx="1248" cy="450"/>
              <a:chOff x="912" y="2304"/>
              <a:chExt cx="1248" cy="450"/>
            </a:xfrm>
          </p:grpSpPr>
          <p:sp>
            <p:nvSpPr>
              <p:cNvPr id="30736" name="Freeform 23"/>
              <p:cNvSpPr>
                <a:spLocks/>
              </p:cNvSpPr>
              <p:nvPr/>
            </p:nvSpPr>
            <p:spPr bwMode="auto">
              <a:xfrm>
                <a:off x="912" y="2304"/>
                <a:ext cx="1248" cy="450"/>
              </a:xfrm>
              <a:custGeom>
                <a:avLst/>
                <a:gdLst>
                  <a:gd name="T0" fmla="*/ 1066 w 1266"/>
                  <a:gd name="T1" fmla="*/ 444 h 450"/>
                  <a:gd name="T2" fmla="*/ 1023 w 1266"/>
                  <a:gd name="T3" fmla="*/ 318 h 450"/>
                  <a:gd name="T4" fmla="*/ 937 w 1266"/>
                  <a:gd name="T5" fmla="*/ 328 h 450"/>
                  <a:gd name="T6" fmla="*/ 910 w 1266"/>
                  <a:gd name="T7" fmla="*/ 202 h 450"/>
                  <a:gd name="T8" fmla="*/ 781 w 1266"/>
                  <a:gd name="T9" fmla="*/ 242 h 450"/>
                  <a:gd name="T10" fmla="*/ 725 w 1266"/>
                  <a:gd name="T11" fmla="*/ 96 h 450"/>
                  <a:gd name="T12" fmla="*/ 620 w 1266"/>
                  <a:gd name="T13" fmla="*/ 162 h 450"/>
                  <a:gd name="T14" fmla="*/ 577 w 1266"/>
                  <a:gd name="T15" fmla="*/ 10 h 450"/>
                  <a:gd name="T16" fmla="*/ 483 w 1266"/>
                  <a:gd name="T17" fmla="*/ 101 h 450"/>
                  <a:gd name="T18" fmla="*/ 385 w 1266"/>
                  <a:gd name="T19" fmla="*/ 35 h 450"/>
                  <a:gd name="T20" fmla="*/ 339 w 1266"/>
                  <a:gd name="T21" fmla="*/ 197 h 450"/>
                  <a:gd name="T22" fmla="*/ 216 w 1266"/>
                  <a:gd name="T23" fmla="*/ 172 h 450"/>
                  <a:gd name="T24" fmla="*/ 150 w 1266"/>
                  <a:gd name="T25" fmla="*/ 313 h 450"/>
                  <a:gd name="T26" fmla="*/ 35 w 1266"/>
                  <a:gd name="T27" fmla="*/ 298 h 450"/>
                  <a:gd name="T28" fmla="*/ 0 w 1266"/>
                  <a:gd name="T29" fmla="*/ 450 h 4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66"/>
                  <a:gd name="T46" fmla="*/ 0 h 450"/>
                  <a:gd name="T47" fmla="*/ 1266 w 1266"/>
                  <a:gd name="T48" fmla="*/ 450 h 45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66" h="450">
                    <a:moveTo>
                      <a:pt x="1266" y="444"/>
                    </a:moveTo>
                    <a:cubicBezTo>
                      <a:pt x="1258" y="424"/>
                      <a:pt x="1240" y="337"/>
                      <a:pt x="1215" y="318"/>
                    </a:cubicBezTo>
                    <a:cubicBezTo>
                      <a:pt x="1190" y="299"/>
                      <a:pt x="1137" y="347"/>
                      <a:pt x="1114" y="328"/>
                    </a:cubicBezTo>
                    <a:cubicBezTo>
                      <a:pt x="1091" y="309"/>
                      <a:pt x="1110" y="216"/>
                      <a:pt x="1079" y="202"/>
                    </a:cubicBezTo>
                    <a:cubicBezTo>
                      <a:pt x="1048" y="188"/>
                      <a:pt x="963" y="260"/>
                      <a:pt x="927" y="242"/>
                    </a:cubicBezTo>
                    <a:cubicBezTo>
                      <a:pt x="891" y="224"/>
                      <a:pt x="893" y="109"/>
                      <a:pt x="861" y="96"/>
                    </a:cubicBezTo>
                    <a:cubicBezTo>
                      <a:pt x="829" y="83"/>
                      <a:pt x="764" y="176"/>
                      <a:pt x="735" y="162"/>
                    </a:cubicBezTo>
                    <a:cubicBezTo>
                      <a:pt x="706" y="148"/>
                      <a:pt x="712" y="20"/>
                      <a:pt x="685" y="10"/>
                    </a:cubicBezTo>
                    <a:cubicBezTo>
                      <a:pt x="658" y="0"/>
                      <a:pt x="611" y="97"/>
                      <a:pt x="573" y="101"/>
                    </a:cubicBezTo>
                    <a:cubicBezTo>
                      <a:pt x="535" y="105"/>
                      <a:pt x="485" y="19"/>
                      <a:pt x="457" y="35"/>
                    </a:cubicBezTo>
                    <a:cubicBezTo>
                      <a:pt x="429" y="51"/>
                      <a:pt x="436" y="174"/>
                      <a:pt x="402" y="197"/>
                    </a:cubicBezTo>
                    <a:cubicBezTo>
                      <a:pt x="368" y="220"/>
                      <a:pt x="293" y="153"/>
                      <a:pt x="255" y="172"/>
                    </a:cubicBezTo>
                    <a:cubicBezTo>
                      <a:pt x="217" y="191"/>
                      <a:pt x="210" y="292"/>
                      <a:pt x="174" y="313"/>
                    </a:cubicBezTo>
                    <a:cubicBezTo>
                      <a:pt x="138" y="334"/>
                      <a:pt x="67" y="275"/>
                      <a:pt x="38" y="298"/>
                    </a:cubicBezTo>
                    <a:cubicBezTo>
                      <a:pt x="9" y="321"/>
                      <a:pt x="8" y="418"/>
                      <a:pt x="0" y="450"/>
                    </a:cubicBez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37" name="Line 24"/>
              <p:cNvSpPr>
                <a:spLocks noChangeShapeType="1"/>
              </p:cNvSpPr>
              <p:nvPr/>
            </p:nvSpPr>
            <p:spPr bwMode="auto">
              <a:xfrm>
                <a:off x="912" y="2751"/>
                <a:ext cx="12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32" name="Text Box 25"/>
            <p:cNvSpPr txBox="1">
              <a:spLocks noChangeArrowheads="1"/>
            </p:cNvSpPr>
            <p:nvPr/>
          </p:nvSpPr>
          <p:spPr bwMode="auto">
            <a:xfrm>
              <a:off x="620" y="316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2</a:t>
              </a:r>
            </a:p>
          </p:txBody>
        </p:sp>
        <p:sp>
          <p:nvSpPr>
            <p:cNvPr id="30733" name="Text Box 26"/>
            <p:cNvSpPr txBox="1">
              <a:spLocks noChangeArrowheads="1"/>
            </p:cNvSpPr>
            <p:nvPr/>
          </p:nvSpPr>
          <p:spPr bwMode="auto">
            <a:xfrm>
              <a:off x="1868" y="316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en-US"/>
                <a:t>1</a:t>
              </a:r>
            </a:p>
          </p:txBody>
        </p:sp>
        <p:graphicFrame>
          <p:nvGraphicFramePr>
            <p:cNvPr id="30734" name="Object 27"/>
            <p:cNvGraphicFramePr>
              <a:graphicFrameLocks noChangeAspect="1"/>
            </p:cNvGraphicFramePr>
            <p:nvPr/>
          </p:nvGraphicFramePr>
          <p:xfrm>
            <a:off x="1304" y="2438"/>
            <a:ext cx="177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507" name="Equation" r:id="rId10" imgW="177492" imgH="164814" progId="Equation.3">
                    <p:embed/>
                  </p:oleObj>
                </mc:Choice>
                <mc:Fallback>
                  <p:oleObj name="Equation" r:id="rId10" imgW="177492" imgH="164814" progId="Equation.3">
                    <p:embed/>
                    <p:pic>
                      <p:nvPicPr>
                        <p:cNvPr id="30734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4" y="2438"/>
                          <a:ext cx="177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5" name="Object 39"/>
            <p:cNvGraphicFramePr>
              <a:graphicFrameLocks noChangeAspect="1"/>
            </p:cNvGraphicFramePr>
            <p:nvPr/>
          </p:nvGraphicFramePr>
          <p:xfrm>
            <a:off x="1226" y="3205"/>
            <a:ext cx="164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508" name="Equation" r:id="rId12" imgW="164814" imgH="177492" progId="Equation.3">
                    <p:embed/>
                  </p:oleObj>
                </mc:Choice>
                <mc:Fallback>
                  <p:oleObj name="Equation" r:id="rId12" imgW="164814" imgH="177492" progId="Equation.3">
                    <p:embed/>
                    <p:pic>
                      <p:nvPicPr>
                        <p:cNvPr id="30735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6" y="3205"/>
                          <a:ext cx="164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9947" name="AutoShape 43"/>
          <p:cNvSpPr>
            <a:spLocks noChangeArrowheads="1"/>
          </p:cNvSpPr>
          <p:nvPr/>
        </p:nvSpPr>
        <p:spPr bwMode="auto">
          <a:xfrm>
            <a:off x="2869883" y="4672013"/>
            <a:ext cx="874713" cy="325437"/>
          </a:xfrm>
          <a:prstGeom prst="rightArrow">
            <a:avLst>
              <a:gd name="adj1" fmla="val 50000"/>
              <a:gd name="adj2" fmla="val 671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307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769287"/>
              </p:ext>
            </p:extLst>
          </p:nvPr>
        </p:nvGraphicFramePr>
        <p:xfrm>
          <a:off x="1181894" y="2642161"/>
          <a:ext cx="655161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09" name="Equation" r:id="rId14" imgW="3225800" imgH="279400" progId="Equation.3">
                  <p:embed/>
                </p:oleObj>
              </mc:Choice>
              <mc:Fallback>
                <p:oleObj name="Equation" r:id="rId14" imgW="3225800" imgH="279400" progId="Equation.3">
                  <p:embed/>
                  <p:pic>
                    <p:nvPicPr>
                      <p:cNvPr id="307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894" y="2642161"/>
                        <a:ext cx="655161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515871" y="4179888"/>
            <a:ext cx="173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/>
              <a:t>Best G, best W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194468" y="37407"/>
            <a:ext cx="8774113" cy="807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  <a:latin typeface="+mn-lt"/>
              </a:rPr>
              <a:t>The G</a:t>
            </a:r>
            <a:r>
              <a:rPr lang="en-US" altLang="zh-CN" sz="3600" b="1" i="1" baseline="30000" dirty="0" smtClean="0">
                <a:solidFill>
                  <a:srgbClr val="0000CC"/>
                </a:solidFill>
                <a:latin typeface="+mn-lt"/>
              </a:rPr>
              <a:t>0</a:t>
            </a:r>
            <a:r>
              <a:rPr lang="en-US" altLang="zh-CN" sz="3600" b="1" i="1" dirty="0" smtClean="0">
                <a:solidFill>
                  <a:srgbClr val="0000CC"/>
                </a:solidFill>
                <a:latin typeface="+mn-lt"/>
              </a:rPr>
              <a:t>W</a:t>
            </a:r>
            <a:r>
              <a:rPr lang="en-US" altLang="zh-CN" sz="3600" b="1" i="1" baseline="30000" dirty="0" smtClean="0">
                <a:solidFill>
                  <a:srgbClr val="0000CC"/>
                </a:solidFill>
                <a:latin typeface="+mn-lt"/>
              </a:rPr>
              <a:t>0</a:t>
            </a:r>
            <a:r>
              <a:rPr lang="en-US" altLang="zh-CN" sz="3600" b="1" i="1" dirty="0" smtClean="0">
                <a:solidFill>
                  <a:srgbClr val="0000CC"/>
                </a:solidFill>
                <a:latin typeface="+mn-lt"/>
              </a:rPr>
              <a:t> approximation</a:t>
            </a:r>
            <a:endParaRPr lang="en-US" altLang="zh-CN" sz="3600" b="1" i="1" baseline="-25000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13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47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2" name="Rectangle 6"/>
          <p:cNvSpPr>
            <a:spLocks noChangeArrowheads="1"/>
          </p:cNvSpPr>
          <p:nvPr/>
        </p:nvSpPr>
        <p:spPr bwMode="auto">
          <a:xfrm>
            <a:off x="368300" y="1314450"/>
            <a:ext cx="8558213" cy="195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Quasiparticle concept, quasiparticle band structure and band gap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Quasiparticle equation, self-energy, and the GW approximation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First-principles GW method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Success and difficulties of the GW method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47108" name="Rectangle 9"/>
          <p:cNvSpPr>
            <a:spLocks noChangeArrowheads="1"/>
          </p:cNvSpPr>
          <p:nvPr/>
        </p:nvSpPr>
        <p:spPr bwMode="auto">
          <a:xfrm>
            <a:off x="152400" y="246708"/>
            <a:ext cx="822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b="1" i="1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Outline</a:t>
            </a:r>
            <a:endParaRPr lang="en-US" sz="3600" b="1" i="1" dirty="0">
              <a:solidFill>
                <a:srgbClr val="0000CC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972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6"/>
          <p:cNvSpPr txBox="1">
            <a:spLocks noChangeArrowheads="1"/>
          </p:cNvSpPr>
          <p:nvPr/>
        </p:nvSpPr>
        <p:spPr bwMode="auto">
          <a:xfrm>
            <a:off x="96838" y="6324600"/>
            <a:ext cx="36369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000" dirty="0" err="1">
                <a:latin typeface="+mn-lt"/>
              </a:rPr>
              <a:t>Hybertsen</a:t>
            </a:r>
            <a:r>
              <a:rPr lang="en-US" altLang="zh-CN" sz="2000" dirty="0">
                <a:latin typeface="+mn-lt"/>
              </a:rPr>
              <a:t> and Louie, 1986</a:t>
            </a:r>
          </a:p>
        </p:txBody>
      </p:sp>
      <p:sp>
        <p:nvSpPr>
          <p:cNvPr id="10264" name="Oval 6"/>
          <p:cNvSpPr>
            <a:spLocks noChangeArrowheads="1"/>
          </p:cNvSpPr>
          <p:nvPr/>
        </p:nvSpPr>
        <p:spPr bwMode="auto">
          <a:xfrm>
            <a:off x="1150937" y="1660236"/>
            <a:ext cx="2506663" cy="1134868"/>
          </a:xfrm>
          <a:prstGeom prst="ellipse">
            <a:avLst/>
          </a:prstGeom>
          <a:gradFill flip="none" rotWithShape="1">
            <a:gsLst>
              <a:gs pos="0">
                <a:srgbClr val="5E9EFF">
                  <a:alpha val="6600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n-lt"/>
              <a:cs typeface="+mn-cs"/>
            </a:endParaRPr>
          </a:p>
        </p:txBody>
      </p:sp>
      <p:sp>
        <p:nvSpPr>
          <p:cNvPr id="16390" name="TextBox 7"/>
          <p:cNvSpPr txBox="1">
            <a:spLocks noChangeArrowheads="1"/>
          </p:cNvSpPr>
          <p:nvPr/>
        </p:nvSpPr>
        <p:spPr bwMode="auto">
          <a:xfrm>
            <a:off x="1301750" y="1905000"/>
            <a:ext cx="220503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latin typeface="Arial" charset="0"/>
              </a:rPr>
              <a:t>KS mean-field </a:t>
            </a:r>
          </a:p>
          <a:p>
            <a:pPr algn="ctr"/>
            <a:r>
              <a:rPr lang="en-US" altLang="zh-CN" sz="2400">
                <a:latin typeface="Arial" charset="0"/>
              </a:rPr>
              <a:t>calculation</a:t>
            </a:r>
          </a:p>
        </p:txBody>
      </p:sp>
      <p:sp>
        <p:nvSpPr>
          <p:cNvPr id="13319" name="Oval 8"/>
          <p:cNvSpPr>
            <a:spLocks noChangeArrowheads="1"/>
          </p:cNvSpPr>
          <p:nvPr/>
        </p:nvSpPr>
        <p:spPr bwMode="auto">
          <a:xfrm>
            <a:off x="4902200" y="1687513"/>
            <a:ext cx="2511425" cy="1109662"/>
          </a:xfrm>
          <a:prstGeom prst="ellipse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0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3320" name="TextBox 9"/>
          <p:cNvSpPr txBox="1">
            <a:spLocks noChangeArrowheads="1"/>
          </p:cNvSpPr>
          <p:nvPr/>
        </p:nvSpPr>
        <p:spPr bwMode="auto">
          <a:xfrm>
            <a:off x="5376863" y="1801813"/>
            <a:ext cx="15621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>
                <a:latin typeface="Arial" charset="0"/>
              </a:rPr>
              <a:t>Dielectric function</a:t>
            </a:r>
          </a:p>
        </p:txBody>
      </p:sp>
      <p:graphicFrame>
        <p:nvGraphicFramePr>
          <p:cNvPr id="1332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011003"/>
              </p:ext>
            </p:extLst>
          </p:nvPr>
        </p:nvGraphicFramePr>
        <p:xfrm>
          <a:off x="7413625" y="2051050"/>
          <a:ext cx="130968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5" name="Equation" r:id="rId4" imgW="622030" imgH="203112" progId="Equation.3">
                  <p:embed/>
                </p:oleObj>
              </mc:Choice>
              <mc:Fallback>
                <p:oleObj name="Equation" r:id="rId4" imgW="622030" imgH="203112" progId="Equation.3">
                  <p:embed/>
                  <p:pic>
                    <p:nvPicPr>
                      <p:cNvPr id="1332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25" y="2051050"/>
                        <a:ext cx="1309688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4" name="Oval 17"/>
          <p:cNvSpPr>
            <a:spLocks noChangeArrowheads="1"/>
          </p:cNvSpPr>
          <p:nvPr/>
        </p:nvSpPr>
        <p:spPr bwMode="auto">
          <a:xfrm>
            <a:off x="1128713" y="3657600"/>
            <a:ext cx="2520950" cy="1235075"/>
          </a:xfrm>
          <a:prstGeom prst="ellipse">
            <a:avLst/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0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6395" name="TextBox 18"/>
          <p:cNvSpPr txBox="1">
            <a:spLocks noChangeArrowheads="1"/>
          </p:cNvSpPr>
          <p:nvPr/>
        </p:nvSpPr>
        <p:spPr bwMode="auto">
          <a:xfrm>
            <a:off x="1098550" y="3735388"/>
            <a:ext cx="250666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400">
                <a:latin typeface="Arial" charset="0"/>
              </a:rPr>
              <a:t>One particle Green function G</a:t>
            </a:r>
          </a:p>
        </p:txBody>
      </p:sp>
      <p:sp>
        <p:nvSpPr>
          <p:cNvPr id="10258" name="Oval 11"/>
          <p:cNvSpPr>
            <a:spLocks noChangeArrowheads="1"/>
          </p:cNvSpPr>
          <p:nvPr/>
        </p:nvSpPr>
        <p:spPr bwMode="auto">
          <a:xfrm>
            <a:off x="5029200" y="3733800"/>
            <a:ext cx="2341562" cy="1171748"/>
          </a:xfrm>
          <a:prstGeom prst="ellipse">
            <a:avLst/>
          </a:prstGeom>
          <a:gradFill>
            <a:gsLst>
              <a:gs pos="0">
                <a:srgbClr val="DDEBCF">
                  <a:alpha val="55000"/>
                </a:srgbClr>
              </a:gs>
              <a:gs pos="50000">
                <a:srgbClr val="9CB86E">
                  <a:alpha val="62000"/>
                </a:srgbClr>
              </a:gs>
              <a:gs pos="100000">
                <a:srgbClr val="00B050">
                  <a:alpha val="59000"/>
                </a:srgbClr>
              </a:gs>
            </a:gsLst>
            <a:lin ang="0" scaled="0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n-lt"/>
              <a:cs typeface="+mn-cs"/>
            </a:endParaRPr>
          </a:p>
        </p:txBody>
      </p:sp>
      <p:sp>
        <p:nvSpPr>
          <p:cNvPr id="13327" name="TextBox 12"/>
          <p:cNvSpPr txBox="1">
            <a:spLocks noChangeArrowheads="1"/>
          </p:cNvSpPr>
          <p:nvPr/>
        </p:nvSpPr>
        <p:spPr bwMode="auto">
          <a:xfrm>
            <a:off x="5359400" y="3825875"/>
            <a:ext cx="19891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>
                <a:latin typeface="Arial" charset="0"/>
              </a:rPr>
              <a:t>Self-energy</a:t>
            </a:r>
          </a:p>
        </p:txBody>
      </p:sp>
      <p:graphicFrame>
        <p:nvGraphicFramePr>
          <p:cNvPr id="13328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038674"/>
              </p:ext>
            </p:extLst>
          </p:nvPr>
        </p:nvGraphicFramePr>
        <p:xfrm>
          <a:off x="5481638" y="4319588"/>
          <a:ext cx="14144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6" name="Equation" r:id="rId6" imgW="583693" imgH="177646" progId="Equation.3">
                  <p:embed/>
                </p:oleObj>
              </mc:Choice>
              <mc:Fallback>
                <p:oleObj name="Equation" r:id="rId6" imgW="583693" imgH="177646" progId="Equation.3">
                  <p:embed/>
                  <p:pic>
                    <p:nvPicPr>
                      <p:cNvPr id="13328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4319588"/>
                        <a:ext cx="1414462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ight Arrow 21"/>
          <p:cNvSpPr>
            <a:spLocks noChangeArrowheads="1"/>
          </p:cNvSpPr>
          <p:nvPr/>
        </p:nvSpPr>
        <p:spPr bwMode="auto">
          <a:xfrm>
            <a:off x="3768725" y="1962150"/>
            <a:ext cx="1031875" cy="509588"/>
          </a:xfrm>
          <a:prstGeom prst="rightArrow">
            <a:avLst>
              <a:gd name="adj1" fmla="val 50000"/>
              <a:gd name="adj2" fmla="val 4998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6402" name="Down Arrow 22"/>
          <p:cNvSpPr>
            <a:spLocks noChangeArrowheads="1"/>
          </p:cNvSpPr>
          <p:nvPr/>
        </p:nvSpPr>
        <p:spPr bwMode="auto">
          <a:xfrm>
            <a:off x="2132013" y="2879725"/>
            <a:ext cx="471487" cy="757238"/>
          </a:xfrm>
          <a:prstGeom prst="downArrow">
            <a:avLst>
              <a:gd name="adj1" fmla="val 50000"/>
              <a:gd name="adj2" fmla="val 4984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24" name="Right Arrow 23"/>
          <p:cNvSpPr>
            <a:spLocks noChangeArrowheads="1"/>
          </p:cNvSpPr>
          <p:nvPr/>
        </p:nvSpPr>
        <p:spPr bwMode="auto">
          <a:xfrm>
            <a:off x="3836988" y="4083050"/>
            <a:ext cx="1031875" cy="509588"/>
          </a:xfrm>
          <a:prstGeom prst="rightArrow">
            <a:avLst>
              <a:gd name="adj1" fmla="val 50000"/>
              <a:gd name="adj2" fmla="val 4998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25" name="Down Arrow 24"/>
          <p:cNvSpPr>
            <a:spLocks noChangeArrowheads="1"/>
          </p:cNvSpPr>
          <p:nvPr/>
        </p:nvSpPr>
        <p:spPr bwMode="auto">
          <a:xfrm>
            <a:off x="5983288" y="2911475"/>
            <a:ext cx="469900" cy="757238"/>
          </a:xfrm>
          <a:prstGeom prst="downArrow">
            <a:avLst>
              <a:gd name="adj1" fmla="val 50000"/>
              <a:gd name="adj2" fmla="val 500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13333" name="TextBox 25"/>
          <p:cNvSpPr txBox="1">
            <a:spLocks noChangeArrowheads="1"/>
          </p:cNvSpPr>
          <p:nvPr/>
        </p:nvSpPr>
        <p:spPr bwMode="auto">
          <a:xfrm>
            <a:off x="7696200" y="1524000"/>
            <a:ext cx="795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latin typeface="Arial" charset="0"/>
              </a:rPr>
              <a:t>RPA</a:t>
            </a:r>
          </a:p>
        </p:txBody>
      </p:sp>
      <p:graphicFrame>
        <p:nvGraphicFramePr>
          <p:cNvPr id="13334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39051"/>
              </p:ext>
            </p:extLst>
          </p:nvPr>
        </p:nvGraphicFramePr>
        <p:xfrm>
          <a:off x="6629400" y="3097213"/>
          <a:ext cx="13716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7" name="Equation" r:id="rId8" imgW="583947" imgH="203112" progId="Equation.3">
                  <p:embed/>
                </p:oleObj>
              </mc:Choice>
              <mc:Fallback>
                <p:oleObj name="Equation" r:id="rId8" imgW="583947" imgH="203112" progId="Equation.3">
                  <p:embed/>
                  <p:pic>
                    <p:nvPicPr>
                      <p:cNvPr id="13334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097213"/>
                        <a:ext cx="1371600" cy="484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8" name="Title 1"/>
          <p:cNvSpPr txBox="1">
            <a:spLocks/>
          </p:cNvSpPr>
          <p:nvPr/>
        </p:nvSpPr>
        <p:spPr bwMode="auto">
          <a:xfrm>
            <a:off x="152400" y="762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>
                <a:solidFill>
                  <a:srgbClr val="0000CC"/>
                </a:solidFill>
              </a:rPr>
              <a:t>First-principles GW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method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16409" name="Rectangle 10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16410" name="Rectangle 10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pic>
        <p:nvPicPr>
          <p:cNvPr id="17026" name="Picture 64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181600"/>
            <a:ext cx="50196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956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20" grpId="0"/>
      <p:bldP spid="16394" grpId="0" animBg="1"/>
      <p:bldP spid="16395" grpId="0"/>
      <p:bldP spid="13327" grpId="0"/>
      <p:bldP spid="22" grpId="0" animBg="1"/>
      <p:bldP spid="16402" grpId="0" animBg="1"/>
      <p:bldP spid="24" grpId="0" animBg="1"/>
      <p:bldP spid="25" grpId="0" animBg="1"/>
      <p:bldP spid="133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Text Box 2"/>
          <p:cNvSpPr txBox="1">
            <a:spLocks noChangeArrowheads="1"/>
          </p:cNvSpPr>
          <p:nvPr/>
        </p:nvSpPr>
        <p:spPr bwMode="auto">
          <a:xfrm>
            <a:off x="198624" y="1280751"/>
            <a:ext cx="8466137" cy="298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2400" dirty="0" smtClean="0">
                <a:latin typeface="+mn-lt"/>
              </a:rPr>
              <a:t>Formally, the electron self-energy within the GW approximation can be written as</a:t>
            </a:r>
          </a:p>
          <a:p>
            <a:pPr eaLnBrk="1" hangingPunct="1"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buFontTx/>
              <a:buChar char="•"/>
            </a:pPr>
            <a:endParaRPr lang="en-US" altLang="en-US" sz="2400" dirty="0" smtClean="0">
              <a:latin typeface="+mn-lt"/>
            </a:endParaRPr>
          </a:p>
          <a:p>
            <a:pPr eaLnBrk="1" hangingPunct="1">
              <a:buFontTx/>
              <a:buChar char="•"/>
            </a:pPr>
            <a:endParaRPr lang="en-US" altLang="en-US" sz="2400" dirty="0" smtClean="0">
              <a:latin typeface="+mn-lt"/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endParaRPr lang="en-US" altLang="en-US" sz="2400" dirty="0" smtClean="0">
              <a:latin typeface="+mn-lt"/>
            </a:endParaRP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altLang="en-US" sz="2400" dirty="0" smtClean="0">
                <a:latin typeface="+mn-lt"/>
              </a:rPr>
              <a:t>The screened Coulomb interaction in momentum space: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28" name="Object 3"/>
          <p:cNvGraphicFramePr>
            <a:graphicFrameLocks noChangeAspect="1"/>
          </p:cNvGraphicFramePr>
          <p:nvPr/>
        </p:nvGraphicFramePr>
        <p:xfrm>
          <a:off x="800286" y="1981200"/>
          <a:ext cx="786447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79" name="Equation" r:id="rId4" imgW="3873240" imgH="393480" progId="Equation.3">
                  <p:embed/>
                </p:oleObj>
              </mc:Choice>
              <mc:Fallback>
                <p:oleObj name="Equation" r:id="rId4" imgW="3873240" imgH="393480" progId="Equation.3">
                  <p:embed/>
                  <p:pic>
                    <p:nvPicPr>
                      <p:cNvPr id="2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86" y="1981200"/>
                        <a:ext cx="7864475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"/>
          <p:cNvGraphicFramePr>
            <a:graphicFrameLocks noChangeAspect="1"/>
          </p:cNvGraphicFramePr>
          <p:nvPr/>
        </p:nvGraphicFramePr>
        <p:xfrm>
          <a:off x="1724208" y="4417641"/>
          <a:ext cx="5414963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0" name="Equation" r:id="rId6" imgW="2666880" imgH="393480" progId="Equation.3">
                  <p:embed/>
                </p:oleObj>
              </mc:Choice>
              <mc:Fallback>
                <p:oleObj name="Equation" r:id="rId6" imgW="2666880" imgH="393480" progId="Equation.3">
                  <p:embed/>
                  <p:pic>
                    <p:nvPicPr>
                      <p:cNvPr id="2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208" y="4417641"/>
                        <a:ext cx="5414963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"/>
          <p:cNvGraphicFramePr>
            <a:graphicFrameLocks noChangeAspect="1"/>
          </p:cNvGraphicFramePr>
          <p:nvPr/>
        </p:nvGraphicFramePr>
        <p:xfrm>
          <a:off x="2286000" y="5216154"/>
          <a:ext cx="39973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1" name="Equation" r:id="rId8" imgW="1968480" imgH="266400" progId="Equation.3">
                  <p:embed/>
                </p:oleObj>
              </mc:Choice>
              <mc:Fallback>
                <p:oleObj name="Equation" r:id="rId8" imgW="1968480" imgH="266400" progId="Equation.3">
                  <p:embed/>
                  <p:pic>
                    <p:nvPicPr>
                      <p:cNvPr id="3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216154"/>
                        <a:ext cx="39973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/>
          <p:cNvGraphicFramePr>
            <a:graphicFrameLocks noChangeAspect="1"/>
          </p:cNvGraphicFramePr>
          <p:nvPr/>
        </p:nvGraphicFramePr>
        <p:xfrm>
          <a:off x="301624" y="2820616"/>
          <a:ext cx="8842376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2" name="Equation" r:id="rId10" imgW="4356000" imgH="482400" progId="Equation.3">
                  <p:embed/>
                </p:oleObj>
              </mc:Choice>
              <mc:Fallback>
                <p:oleObj name="Equation" r:id="rId10" imgW="4356000" imgH="482400" progId="Equation.3">
                  <p:embed/>
                  <p:pic>
                    <p:nvPicPr>
                      <p:cNvPr id="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24" y="2820616"/>
                        <a:ext cx="8842376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"/>
          <p:cNvGraphicFramePr>
            <a:graphicFrameLocks noChangeAspect="1"/>
          </p:cNvGraphicFramePr>
          <p:nvPr/>
        </p:nvGraphicFramePr>
        <p:xfrm>
          <a:off x="704238" y="5907881"/>
          <a:ext cx="7454901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3" name="Equation" r:id="rId12" imgW="3670200" imgH="419040" progId="Equation.3">
                  <p:embed/>
                </p:oleObj>
              </mc:Choice>
              <mc:Fallback>
                <p:oleObj name="Equation" r:id="rId12" imgW="3670200" imgH="419040" progId="Equation.3">
                  <p:embed/>
                  <p:pic>
                    <p:nvPicPr>
                      <p:cNvPr id="3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238" y="5907881"/>
                        <a:ext cx="7454901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52400" y="762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>
                <a:solidFill>
                  <a:srgbClr val="0000CC"/>
                </a:solidFill>
              </a:rPr>
              <a:t>First-principles GW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method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2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9" name="Rectangle 10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16410" name="Rectangle 10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7" name="Rectangle 26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198624" y="1267192"/>
            <a:ext cx="88966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A critical step in first-principles GW method is the calculation of the </a:t>
            </a:r>
            <a:r>
              <a:rPr lang="en-US" sz="2400" dirty="0" smtClean="0">
                <a:solidFill>
                  <a:srgbClr val="0000CC"/>
                </a:solidFill>
                <a:latin typeface="+mn-lt"/>
              </a:rPr>
              <a:t>dielectric matrix</a:t>
            </a:r>
            <a:r>
              <a:rPr lang="en-US" sz="2400" dirty="0" smtClean="0">
                <a:latin typeface="+mn-lt"/>
              </a:rPr>
              <a:t>, therefore the screened Coulomb interaction 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+mn-lt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In the exercise, we will not calculate the full frequency-dependent dielectric matrix (or screened Coulomb interaction).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Instead, we will use the so-called </a:t>
            </a:r>
            <a:r>
              <a:rPr lang="en-US" sz="2400" dirty="0" err="1" smtClean="0">
                <a:solidFill>
                  <a:srgbClr val="0000CC"/>
                </a:solidFill>
                <a:latin typeface="+mn-lt"/>
              </a:rPr>
              <a:t>Hybertsen</a:t>
            </a:r>
            <a:r>
              <a:rPr lang="en-US" sz="2400" dirty="0" smtClean="0">
                <a:solidFill>
                  <a:srgbClr val="0000CC"/>
                </a:solidFill>
                <a:latin typeface="+mn-lt"/>
              </a:rPr>
              <a:t>-Louie generalized </a:t>
            </a:r>
            <a:r>
              <a:rPr lang="en-US" sz="2400" dirty="0" err="1" smtClean="0">
                <a:solidFill>
                  <a:srgbClr val="0000CC"/>
                </a:solidFill>
                <a:latin typeface="+mn-lt"/>
              </a:rPr>
              <a:t>plasmon</a:t>
            </a:r>
            <a:r>
              <a:rPr lang="en-US" sz="2400" dirty="0" smtClean="0">
                <a:solidFill>
                  <a:srgbClr val="0000CC"/>
                </a:solidFill>
                <a:latin typeface="+mn-lt"/>
              </a:rPr>
              <a:t> pole (HL-GPP) </a:t>
            </a:r>
            <a:r>
              <a:rPr lang="en-US" sz="2400" dirty="0" smtClean="0">
                <a:latin typeface="+mn-lt"/>
              </a:rPr>
              <a:t>model to </a:t>
            </a:r>
            <a:r>
              <a:rPr lang="en-US" sz="2400" dirty="0" smtClean="0">
                <a:solidFill>
                  <a:srgbClr val="0000CC"/>
                </a:solidFill>
                <a:latin typeface="+mn-lt"/>
              </a:rPr>
              <a:t>extend the calculated static dielectric matrix to finite frequencies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More details can be found in 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3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915710"/>
              </p:ext>
            </p:extLst>
          </p:nvPr>
        </p:nvGraphicFramePr>
        <p:xfrm>
          <a:off x="2133600" y="2201485"/>
          <a:ext cx="39973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43" name="Equation" r:id="rId4" imgW="1968480" imgH="266400" progId="Equation.3">
                  <p:embed/>
                </p:oleObj>
              </mc:Choice>
              <mc:Fallback>
                <p:oleObj name="Equation" r:id="rId4" imgW="1968480" imgH="266400" progId="Equation.3">
                  <p:embed/>
                  <p:pic>
                    <p:nvPicPr>
                      <p:cNvPr id="3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201485"/>
                        <a:ext cx="39973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533400" y="5493727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PRB 34, 5390 (1986)</a:t>
            </a:r>
          </a:p>
          <a:p>
            <a:r>
              <a:rPr lang="fr-FR" sz="2400" dirty="0" err="1" smtClean="0"/>
              <a:t>Compt</a:t>
            </a:r>
            <a:r>
              <a:rPr lang="fr-FR" sz="2400" dirty="0" smtClean="0"/>
              <a:t>. Phys. Commun. </a:t>
            </a:r>
            <a:r>
              <a:rPr lang="fr-FR" sz="2400" dirty="0"/>
              <a:t>183, 1269 (2012)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52400" y="762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>
                <a:solidFill>
                  <a:srgbClr val="0000CC"/>
                </a:solidFill>
              </a:rPr>
              <a:t>First-principles GW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method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Text Box 2"/>
          <p:cNvSpPr txBox="1">
            <a:spLocks noChangeArrowheads="1"/>
          </p:cNvSpPr>
          <p:nvPr/>
        </p:nvSpPr>
        <p:spPr bwMode="auto">
          <a:xfrm>
            <a:off x="338931" y="1295400"/>
            <a:ext cx="8629650" cy="415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2400" dirty="0" smtClean="0">
                <a:latin typeface="+mn-lt"/>
              </a:rPr>
              <a:t>The static dielectric function is related to the (irreducible) electron polarizability</a:t>
            </a:r>
          </a:p>
          <a:p>
            <a:pPr eaLnBrk="1" hangingPunct="1"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buFontTx/>
              <a:buChar char="•"/>
            </a:pPr>
            <a:endParaRPr lang="en-US" altLang="en-US" sz="2400" dirty="0" smtClean="0">
              <a:latin typeface="+mn-lt"/>
            </a:endParaRPr>
          </a:p>
          <a:p>
            <a:pPr eaLnBrk="1" hangingPunct="1"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marL="0" indent="0" eaLnBrk="1" hangingPunct="1"/>
            <a:r>
              <a:rPr lang="en-US" altLang="en-US" sz="2400" dirty="0" smtClean="0">
                <a:latin typeface="+mn-lt"/>
              </a:rPr>
              <a:t>   via </a:t>
            </a:r>
          </a:p>
          <a:p>
            <a:pPr marL="0" indent="0" eaLnBrk="1" hangingPunct="1"/>
            <a:r>
              <a:rPr lang="en-US" altLang="en-US" sz="2400" dirty="0">
                <a:latin typeface="+mn-lt"/>
              </a:rPr>
              <a:t> </a:t>
            </a:r>
            <a:endParaRPr lang="en-US" altLang="en-US" sz="2400" dirty="0" smtClean="0">
              <a:latin typeface="+mn-lt"/>
            </a:endParaRPr>
          </a:p>
          <a:p>
            <a:pPr marL="0" indent="0" eaLnBrk="1" hangingPunct="1"/>
            <a:r>
              <a:rPr lang="en-US" altLang="en-US" sz="2400" dirty="0" smtClean="0">
                <a:latin typeface="+mn-lt"/>
              </a:rPr>
              <a:t>   where</a:t>
            </a:r>
          </a:p>
          <a:p>
            <a:pPr marL="0" indent="0" eaLnBrk="1" hangingPunct="1"/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smtClean="0">
                <a:latin typeface="+mn-lt"/>
              </a:rPr>
              <a:t>  </a:t>
            </a:r>
          </a:p>
          <a:p>
            <a:pPr marL="0" indent="0" eaLnBrk="1" hangingPunct="1"/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smtClean="0">
                <a:latin typeface="+mn-lt"/>
              </a:rPr>
              <a:t>  and                          are the KS eigenvalue and the Fermi occupation </a:t>
            </a:r>
          </a:p>
          <a:p>
            <a:pPr marL="0" indent="0" eaLnBrk="1" hangingPunct="1"/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smtClean="0">
                <a:latin typeface="+mn-lt"/>
              </a:rPr>
              <a:t>  function of state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619049"/>
              </p:ext>
            </p:extLst>
          </p:nvPr>
        </p:nvGraphicFramePr>
        <p:xfrm>
          <a:off x="1143000" y="2032000"/>
          <a:ext cx="652621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6" name="Equation" r:id="rId4" imgW="3213000" imgH="507960" progId="Equation.3">
                  <p:embed/>
                </p:oleObj>
              </mc:Choice>
              <mc:Fallback>
                <p:oleObj name="Equation" r:id="rId4" imgW="3213000" imgH="50796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032000"/>
                        <a:ext cx="652621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946629"/>
              </p:ext>
            </p:extLst>
          </p:nvPr>
        </p:nvGraphicFramePr>
        <p:xfrm>
          <a:off x="1143000" y="2936875"/>
          <a:ext cx="41021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7" name="Equation" r:id="rId6" imgW="2019240" imgH="431640" progId="Equation.3">
                  <p:embed/>
                </p:oleObj>
              </mc:Choice>
              <mc:Fallback>
                <p:oleObj name="Equation" r:id="rId6" imgW="2019240" imgH="431640" progId="Equation.3">
                  <p:embed/>
                  <p:pic>
                    <p:nvPicPr>
                      <p:cNvPr id="3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36875"/>
                        <a:ext cx="41021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873518"/>
              </p:ext>
            </p:extLst>
          </p:nvPr>
        </p:nvGraphicFramePr>
        <p:xfrm>
          <a:off x="1511300" y="3808413"/>
          <a:ext cx="51609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8" name="Equation" r:id="rId8" imgW="2539800" imgH="266400" progId="Equation.3">
                  <p:embed/>
                </p:oleObj>
              </mc:Choice>
              <mc:Fallback>
                <p:oleObj name="Equation" r:id="rId8" imgW="2539800" imgH="2664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3808413"/>
                        <a:ext cx="51609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14430"/>
              </p:ext>
            </p:extLst>
          </p:nvPr>
        </p:nvGraphicFramePr>
        <p:xfrm>
          <a:off x="1201190" y="4580740"/>
          <a:ext cx="15986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9" name="Equation" r:id="rId10" imgW="787320" imgH="253800" progId="Equation.3">
                  <p:embed/>
                </p:oleObj>
              </mc:Choice>
              <mc:Fallback>
                <p:oleObj name="Equation" r:id="rId10" imgW="787320" imgH="2538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190" y="4580740"/>
                        <a:ext cx="159861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659007"/>
              </p:ext>
            </p:extLst>
          </p:nvPr>
        </p:nvGraphicFramePr>
        <p:xfrm>
          <a:off x="2654300" y="4965700"/>
          <a:ext cx="9048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0" name="Equation" r:id="rId12" imgW="444240" imgH="241200" progId="Equation.3">
                  <p:embed/>
                </p:oleObj>
              </mc:Choice>
              <mc:Fallback>
                <p:oleObj name="Equation" r:id="rId12" imgW="444240" imgH="241200" progId="Equation.3">
                  <p:embed/>
                  <p:pic>
                    <p:nvPicPr>
                      <p:cNvPr id="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00" y="4965700"/>
                        <a:ext cx="90487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152400" y="762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>
                <a:solidFill>
                  <a:srgbClr val="0000CC"/>
                </a:solidFill>
              </a:rPr>
              <a:t>First-principles GW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method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8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Text Box 2"/>
          <p:cNvSpPr txBox="1">
            <a:spLocks noChangeArrowheads="1"/>
          </p:cNvSpPr>
          <p:nvPr/>
        </p:nvSpPr>
        <p:spPr bwMode="auto">
          <a:xfrm>
            <a:off x="304800" y="1295400"/>
            <a:ext cx="8663781" cy="520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latin typeface="+mn-lt"/>
              </a:rPr>
              <a:t>We have now all ingredients to calculate the electron self-energy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latin typeface="+mn-lt"/>
              </a:rPr>
              <a:t>The quasiparticle energy of a given state:</a:t>
            </a:r>
          </a:p>
          <a:p>
            <a:pPr eaLnBrk="1" hangingPunct="1"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buFontTx/>
              <a:buChar char="•"/>
            </a:pPr>
            <a:endParaRPr lang="en-US" altLang="en-US" sz="2400" dirty="0" smtClean="0"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US" altLang="en-US" sz="2400" dirty="0" smtClean="0">
                <a:latin typeface="+mn-lt"/>
              </a:rPr>
              <a:t>Still, the self-energy has to be calculated at the quasiparticle energy, which we do not know until we calculate the self-energy!</a:t>
            </a:r>
          </a:p>
          <a:p>
            <a:pPr eaLnBrk="1" hangingPunct="1">
              <a:spcBef>
                <a:spcPts val="1200"/>
              </a:spcBef>
              <a:buFontTx/>
              <a:buChar char="•"/>
            </a:pPr>
            <a:r>
              <a:rPr lang="en-US" altLang="en-US" sz="2400" dirty="0" smtClean="0">
                <a:latin typeface="+mn-lt"/>
              </a:rPr>
              <a:t>If the self-energy                                                               is a slow-varying function of </a:t>
            </a:r>
            <a:r>
              <a:rPr lang="en-US" altLang="en-US" sz="2400" dirty="0" smtClean="0">
                <a:latin typeface="Symbol" panose="05050102010706020507" pitchFamily="18" charset="2"/>
              </a:rPr>
              <a:t>w</a:t>
            </a:r>
            <a:r>
              <a:rPr lang="en-US" altLang="en-US" sz="2400" dirty="0" smtClean="0">
                <a:latin typeface="+mn-lt"/>
              </a:rPr>
              <a:t>, we can carry out a first-order expansion:</a:t>
            </a:r>
          </a:p>
          <a:p>
            <a:pPr eaLnBrk="1" hangingPunct="1">
              <a:buFontTx/>
              <a:buChar char="•"/>
            </a:pPr>
            <a:endParaRPr lang="en-US" altLang="en-US" sz="2400" dirty="0">
              <a:latin typeface="+mn-lt"/>
            </a:endParaRPr>
          </a:p>
          <a:p>
            <a:pPr eaLnBrk="1" hangingPunct="1">
              <a:buFontTx/>
              <a:buChar char="•"/>
            </a:pPr>
            <a:endParaRPr lang="en-US" altLang="en-US" sz="2400" dirty="0" smtClean="0">
              <a:latin typeface="+mn-lt"/>
            </a:endParaRPr>
          </a:p>
          <a:p>
            <a:pPr marL="0" indent="0" eaLnBrk="1" hangingPunct="1"/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smtClean="0">
                <a:latin typeface="+mn-lt"/>
              </a:rPr>
              <a:t>   where</a:t>
            </a:r>
          </a:p>
          <a:p>
            <a:pPr marL="0" indent="0" eaLnBrk="1" hangingPunct="1"/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smtClean="0">
                <a:latin typeface="+mn-lt"/>
              </a:rPr>
              <a:t>   and  </a:t>
            </a:r>
          </a:p>
          <a:p>
            <a:pPr marL="0" indent="0" eaLnBrk="1" hangingPunct="1">
              <a:spcBef>
                <a:spcPts val="1200"/>
              </a:spcBef>
            </a:pP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smtClean="0">
                <a:latin typeface="+mn-lt"/>
              </a:rPr>
              <a:t>                                         is called </a:t>
            </a:r>
            <a:r>
              <a:rPr lang="en-US" altLang="en-US" sz="2400" dirty="0" smtClean="0">
                <a:solidFill>
                  <a:srgbClr val="0000CC"/>
                </a:solidFill>
                <a:latin typeface="+mn-lt"/>
              </a:rPr>
              <a:t>quasiparticle renormalization factor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137013"/>
              </p:ext>
            </p:extLst>
          </p:nvPr>
        </p:nvGraphicFramePr>
        <p:xfrm>
          <a:off x="838200" y="2209800"/>
          <a:ext cx="7170737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32" name="Equation" r:id="rId4" imgW="3530520" imgH="266400" progId="Equation.3">
                  <p:embed/>
                </p:oleObj>
              </mc:Choice>
              <mc:Fallback>
                <p:oleObj name="Equation" r:id="rId4" imgW="3530520" imgH="2664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09800"/>
                        <a:ext cx="7170737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3659"/>
              </p:ext>
            </p:extLst>
          </p:nvPr>
        </p:nvGraphicFramePr>
        <p:xfrm>
          <a:off x="2819400" y="3626280"/>
          <a:ext cx="41783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33" name="Equation" r:id="rId6" imgW="2057400" imgH="266400" progId="Equation.3">
                  <p:embed/>
                </p:oleObj>
              </mc:Choice>
              <mc:Fallback>
                <p:oleObj name="Equation" r:id="rId6" imgW="2057400" imgH="2664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626280"/>
                        <a:ext cx="41783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055720"/>
              </p:ext>
            </p:extLst>
          </p:nvPr>
        </p:nvGraphicFramePr>
        <p:xfrm>
          <a:off x="2438400" y="4508032"/>
          <a:ext cx="356076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34" name="Equation" r:id="rId8" imgW="1752480" imgH="253800" progId="Equation.3">
                  <p:embed/>
                </p:oleObj>
              </mc:Choice>
              <mc:Fallback>
                <p:oleObj name="Equation" r:id="rId8" imgW="1752480" imgH="2538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508032"/>
                        <a:ext cx="3560762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23413"/>
              </p:ext>
            </p:extLst>
          </p:nvPr>
        </p:nvGraphicFramePr>
        <p:xfrm>
          <a:off x="1524000" y="5087154"/>
          <a:ext cx="70151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35" name="Equation" r:id="rId10" imgW="3454200" imgH="266400" progId="Equation.3">
                  <p:embed/>
                </p:oleObj>
              </mc:Choice>
              <mc:Fallback>
                <p:oleObj name="Equation" r:id="rId10" imgW="3454200" imgH="2664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087154"/>
                        <a:ext cx="7015162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6699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75017"/>
              </p:ext>
            </p:extLst>
          </p:nvPr>
        </p:nvGraphicFramePr>
        <p:xfrm>
          <a:off x="609600" y="5767537"/>
          <a:ext cx="2514600" cy="845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36" name="Equation" r:id="rId12" imgW="1384200" imgH="469800" progId="Equation.3">
                  <p:embed/>
                </p:oleObj>
              </mc:Choice>
              <mc:Fallback>
                <p:oleObj name="Equation" r:id="rId12" imgW="1384200" imgH="4698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767537"/>
                        <a:ext cx="2514600" cy="845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3" name="Oval 2"/>
          <p:cNvSpPr/>
          <p:nvPr/>
        </p:nvSpPr>
        <p:spPr>
          <a:xfrm>
            <a:off x="838200" y="2209800"/>
            <a:ext cx="533400" cy="538163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17445" y="2209800"/>
            <a:ext cx="533400" cy="538163"/>
          </a:xfrm>
          <a:prstGeom prst="ellipse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152400" y="762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>
                <a:solidFill>
                  <a:srgbClr val="0000CC"/>
                </a:solidFill>
              </a:rPr>
              <a:t>First-principles GW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method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3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419" name="Title 1"/>
          <p:cNvSpPr txBox="1">
            <a:spLocks/>
          </p:cNvSpPr>
          <p:nvPr/>
        </p:nvSpPr>
        <p:spPr bwMode="auto">
          <a:xfrm>
            <a:off x="76200" y="76200"/>
            <a:ext cx="8991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solidFill>
                  <a:srgbClr val="0000CC"/>
                </a:solidFill>
              </a:rPr>
              <a:t>The </a:t>
            </a:r>
            <a:r>
              <a:rPr lang="en-US" altLang="zh-CN" sz="3200" b="1" i="1" dirty="0" err="1" smtClean="0">
                <a:solidFill>
                  <a:srgbClr val="0000CC"/>
                </a:solidFill>
              </a:rPr>
              <a:t>BerkeleyGW</a:t>
            </a:r>
            <a:r>
              <a:rPr lang="en-US" altLang="zh-CN" sz="3200" b="1" i="1" dirty="0">
                <a:solidFill>
                  <a:srgbClr val="0000CC"/>
                </a:solidFill>
              </a:rPr>
              <a:t> package (https://berkeleygw.org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/)</a:t>
            </a:r>
            <a:endParaRPr lang="en-US" altLang="zh-CN" sz="3200" b="1" i="1" baseline="-25000" dirty="0">
              <a:solidFill>
                <a:srgbClr val="0000C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54916"/>
            <a:ext cx="6705600" cy="5179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5000" y="633415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Computer </a:t>
            </a:r>
            <a:r>
              <a:rPr lang="fr-FR" dirty="0" err="1"/>
              <a:t>Physics</a:t>
            </a:r>
            <a:r>
              <a:rPr lang="fr-FR" dirty="0"/>
              <a:t> Communications 183, 1269 (2012)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2" name="Oval 1"/>
          <p:cNvSpPr/>
          <p:nvPr/>
        </p:nvSpPr>
        <p:spPr>
          <a:xfrm>
            <a:off x="381000" y="4184650"/>
            <a:ext cx="8382000" cy="205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later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830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"/>
          <p:cNvGrpSpPr>
            <a:grpSpLocks/>
          </p:cNvGrpSpPr>
          <p:nvPr/>
        </p:nvGrpSpPr>
        <p:grpSpPr bwMode="auto">
          <a:xfrm>
            <a:off x="1044575" y="1549401"/>
            <a:ext cx="7300913" cy="3194050"/>
            <a:chOff x="658" y="1412"/>
            <a:chExt cx="4599" cy="2012"/>
          </a:xfrm>
        </p:grpSpPr>
        <p:sp>
          <p:nvSpPr>
            <p:cNvPr id="5126" name="Rectangle 5"/>
            <p:cNvSpPr>
              <a:spLocks noChangeArrowheads="1"/>
            </p:cNvSpPr>
            <p:nvPr/>
          </p:nvSpPr>
          <p:spPr bwMode="auto">
            <a:xfrm>
              <a:off x="658" y="1412"/>
              <a:ext cx="4599" cy="2012"/>
            </a:xfrm>
            <a:prstGeom prst="rect">
              <a:avLst/>
            </a:prstGeom>
            <a:noFill/>
            <a:ln w="19050" algn="ctr">
              <a:solidFill>
                <a:srgbClr val="3399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dirty="0">
                  <a:latin typeface="+mn-lt"/>
                </a:rPr>
                <a:t>               </a:t>
              </a:r>
              <a:r>
                <a:rPr lang="en-US" sz="2400" dirty="0" smtClean="0">
                  <a:latin typeface="+mn-lt"/>
                </a:rPr>
                <a:t>      "</a:t>
              </a:r>
              <a:r>
                <a:rPr lang="en-US" sz="2400" dirty="0">
                  <a:latin typeface="+mn-lt"/>
                </a:rPr>
                <a:t>The underlying physical laws necessary </a:t>
              </a:r>
              <a:r>
                <a:rPr lang="en-US" sz="2400" dirty="0" smtClean="0">
                  <a:latin typeface="+mn-lt"/>
                </a:rPr>
                <a:t>for</a:t>
              </a:r>
              <a:endParaRPr lang="en-US" sz="2400" dirty="0">
                <a:latin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sz="2400" dirty="0">
                  <a:latin typeface="+mn-lt"/>
                </a:rPr>
                <a:t>                  </a:t>
              </a:r>
              <a:r>
                <a:rPr lang="en-US" sz="2400" dirty="0" smtClean="0">
                  <a:latin typeface="+mn-lt"/>
                </a:rPr>
                <a:t>    </a:t>
              </a:r>
              <a:r>
                <a:rPr lang="en-US" sz="2400" dirty="0">
                  <a:latin typeface="+mn-lt"/>
                </a:rPr>
                <a:t>the mathematical theory of a large part </a:t>
              </a:r>
              <a:r>
                <a:rPr lang="en-US" sz="2400" dirty="0" smtClean="0">
                  <a:latin typeface="+mn-lt"/>
                </a:rPr>
                <a:t>of</a:t>
              </a:r>
              <a:endParaRPr lang="en-US" sz="2400" dirty="0">
                <a:latin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sz="2400" dirty="0">
                  <a:latin typeface="+mn-lt"/>
                </a:rPr>
                <a:t>                 </a:t>
              </a:r>
              <a:r>
                <a:rPr lang="en-US" sz="2400" dirty="0" smtClean="0">
                  <a:latin typeface="+mn-lt"/>
                </a:rPr>
                <a:t>     physics </a:t>
              </a:r>
              <a:r>
                <a:rPr lang="en-US" sz="2400" dirty="0">
                  <a:latin typeface="+mn-lt"/>
                </a:rPr>
                <a:t>and the whole of chemistry are </a:t>
              </a:r>
              <a:r>
                <a:rPr lang="en-US" sz="2400" dirty="0" smtClean="0">
                  <a:latin typeface="+mn-lt"/>
                </a:rPr>
                <a:t>thus</a:t>
              </a:r>
              <a:endParaRPr lang="en-US" sz="2400" dirty="0">
                <a:latin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sz="2400" dirty="0">
                  <a:latin typeface="+mn-lt"/>
                </a:rPr>
                <a:t>                  </a:t>
              </a:r>
              <a:r>
                <a:rPr lang="en-US" sz="2400" dirty="0" smtClean="0">
                  <a:latin typeface="+mn-lt"/>
                </a:rPr>
                <a:t>    </a:t>
              </a:r>
              <a:r>
                <a:rPr lang="en-US" sz="2400" b="1" dirty="0" smtClean="0">
                  <a:solidFill>
                    <a:srgbClr val="0000FF"/>
                  </a:solidFill>
                  <a:latin typeface="+mn-lt"/>
                </a:rPr>
                <a:t>completely </a:t>
              </a:r>
              <a:r>
                <a:rPr lang="en-US" sz="2400" b="1" dirty="0">
                  <a:solidFill>
                    <a:srgbClr val="0000FF"/>
                  </a:solidFill>
                  <a:latin typeface="+mn-lt"/>
                </a:rPr>
                <a:t>known</a:t>
              </a:r>
              <a:r>
                <a:rPr lang="en-US" sz="2400" dirty="0">
                  <a:latin typeface="+mn-lt"/>
                </a:rPr>
                <a:t>, and the </a:t>
              </a:r>
              <a:r>
                <a:rPr lang="en-US" sz="2400" b="1" dirty="0">
                  <a:solidFill>
                    <a:srgbClr val="FF0000"/>
                  </a:solidFill>
                  <a:latin typeface="+mn-lt"/>
                </a:rPr>
                <a:t>difficulty</a:t>
              </a:r>
              <a:r>
                <a:rPr lang="en-US" sz="2400" b="1" dirty="0">
                  <a:latin typeface="+mn-lt"/>
                </a:rPr>
                <a:t> </a:t>
              </a:r>
              <a:r>
                <a:rPr lang="en-US" sz="2400" dirty="0" smtClean="0">
                  <a:latin typeface="+mn-lt"/>
                </a:rPr>
                <a:t>is only</a:t>
              </a:r>
              <a:endParaRPr lang="en-US" sz="2400" dirty="0">
                <a:latin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sz="2400" b="1" dirty="0">
                  <a:latin typeface="+mn-lt"/>
                </a:rPr>
                <a:t>                  </a:t>
              </a:r>
              <a:r>
                <a:rPr lang="en-US" sz="2400" b="1" dirty="0" smtClean="0">
                  <a:latin typeface="+mn-lt"/>
                </a:rPr>
                <a:t>   </a:t>
              </a:r>
              <a:r>
                <a:rPr lang="en-US" sz="2400" dirty="0" smtClean="0">
                  <a:latin typeface="+mn-lt"/>
                </a:rPr>
                <a:t> </a:t>
              </a:r>
              <a:r>
                <a:rPr lang="en-US" sz="2400" dirty="0">
                  <a:latin typeface="+mn-lt"/>
                </a:rPr>
                <a:t>that the exact application of these </a:t>
              </a:r>
              <a:r>
                <a:rPr lang="en-US" sz="2400" dirty="0" smtClean="0">
                  <a:latin typeface="+mn-lt"/>
                </a:rPr>
                <a:t>laws leads</a:t>
              </a:r>
              <a:endParaRPr lang="en-US" sz="2400" dirty="0">
                <a:latin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sz="2400" dirty="0" smtClean="0">
                  <a:latin typeface="+mn-lt"/>
                </a:rPr>
                <a:t>to </a:t>
              </a:r>
              <a:r>
                <a:rPr lang="en-US" sz="2400" dirty="0">
                  <a:latin typeface="+mn-lt"/>
                </a:rPr>
                <a:t>equations </a:t>
              </a:r>
              <a:r>
                <a:rPr lang="en-US" sz="2400" b="1" dirty="0">
                  <a:solidFill>
                    <a:srgbClr val="FF0000"/>
                  </a:solidFill>
                  <a:latin typeface="+mn-lt"/>
                </a:rPr>
                <a:t>much too complicated</a:t>
              </a:r>
              <a:r>
                <a:rPr lang="en-US" sz="2400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sz="2400" dirty="0">
                  <a:latin typeface="+mn-lt"/>
                </a:rPr>
                <a:t>to be soluble.” </a:t>
              </a:r>
              <a:endParaRPr lang="en-US" sz="2400" dirty="0" smtClean="0">
                <a:latin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sz="2400" dirty="0" smtClean="0">
                  <a:latin typeface="+mn-lt"/>
                </a:rPr>
                <a:t>- </a:t>
              </a:r>
              <a:r>
                <a:rPr lang="en-US" sz="2400" b="1" dirty="0">
                  <a:solidFill>
                    <a:srgbClr val="0000FF"/>
                  </a:solidFill>
                  <a:latin typeface="+mn-lt"/>
                </a:rPr>
                <a:t>Paul Dirac (1929)</a:t>
              </a:r>
            </a:p>
          </p:txBody>
        </p:sp>
        <p:pic>
          <p:nvPicPr>
            <p:cNvPr id="5127" name="Picture 6" descr="Dira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" y="1517"/>
              <a:ext cx="864" cy="129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52400" y="0"/>
            <a:ext cx="71942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0000FF"/>
                </a:solidFill>
              </a:rPr>
              <a:t>Materials </a:t>
            </a:r>
            <a:r>
              <a:rPr lang="en-US" sz="3200" b="1" i="1" dirty="0">
                <a:solidFill>
                  <a:srgbClr val="0000FF"/>
                </a:solidFill>
              </a:rPr>
              <a:t>properties from </a:t>
            </a:r>
            <a:r>
              <a:rPr lang="en-US" sz="3200" b="1" i="1" dirty="0" smtClean="0">
                <a:solidFill>
                  <a:srgbClr val="0000FF"/>
                </a:solidFill>
              </a:rPr>
              <a:t>first-principles </a:t>
            </a:r>
            <a:endParaRPr lang="en-US" sz="3200" b="1" i="1" dirty="0">
              <a:solidFill>
                <a:srgbClr val="0000FF"/>
              </a:solidFill>
            </a:endParaRPr>
          </a:p>
          <a:p>
            <a:r>
              <a:rPr lang="en-US" sz="3200" b="1" i="1" dirty="0" smtClean="0">
                <a:solidFill>
                  <a:srgbClr val="0000FF"/>
                </a:solidFill>
              </a:rPr>
              <a:t>- A </a:t>
            </a:r>
            <a:r>
              <a:rPr lang="en-US" sz="3200" b="1" i="1" dirty="0">
                <a:solidFill>
                  <a:srgbClr val="0000FF"/>
                </a:solidFill>
              </a:rPr>
              <a:t>Hard </a:t>
            </a:r>
            <a:r>
              <a:rPr lang="en-US" sz="3200" b="1" i="1" dirty="0" smtClean="0">
                <a:solidFill>
                  <a:srgbClr val="0000FF"/>
                </a:solidFill>
              </a:rPr>
              <a:t>Problem</a:t>
            </a:r>
            <a:endParaRPr lang="en-US" sz="3200" b="1" i="1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2" name="Rectangle 6"/>
          <p:cNvSpPr>
            <a:spLocks noChangeArrowheads="1"/>
          </p:cNvSpPr>
          <p:nvPr/>
        </p:nvSpPr>
        <p:spPr bwMode="auto">
          <a:xfrm>
            <a:off x="368300" y="1314450"/>
            <a:ext cx="8558213" cy="195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Quasiparticle concept, quasiparticle band structure and band gap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Quasiparticle equation, self-energy, and the GW approximation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First-principles GW method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Success and challenges of the GW method</a:t>
            </a:r>
          </a:p>
        </p:txBody>
      </p:sp>
      <p:sp>
        <p:nvSpPr>
          <p:cNvPr id="47108" name="Rectangle 9"/>
          <p:cNvSpPr>
            <a:spLocks noChangeArrowheads="1"/>
          </p:cNvSpPr>
          <p:nvPr/>
        </p:nvSpPr>
        <p:spPr bwMode="auto">
          <a:xfrm>
            <a:off x="152400" y="246708"/>
            <a:ext cx="822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b="1" i="1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Outline</a:t>
            </a:r>
            <a:endParaRPr lang="en-US" sz="3600" b="1" i="1" dirty="0">
              <a:solidFill>
                <a:srgbClr val="0000CC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37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80"/>
          <p:cNvGrpSpPr>
            <a:grpSpLocks/>
          </p:cNvGrpSpPr>
          <p:nvPr/>
        </p:nvGrpSpPr>
        <p:grpSpPr bwMode="auto">
          <a:xfrm>
            <a:off x="914400" y="1219200"/>
            <a:ext cx="7150100" cy="1828800"/>
            <a:chOff x="664" y="928"/>
            <a:chExt cx="4504" cy="1152"/>
          </a:xfrm>
        </p:grpSpPr>
        <p:sp>
          <p:nvSpPr>
            <p:cNvPr id="18471" name="Rectangle 2"/>
            <p:cNvSpPr>
              <a:spLocks noChangeArrowheads="1"/>
            </p:cNvSpPr>
            <p:nvPr/>
          </p:nvSpPr>
          <p:spPr bwMode="auto">
            <a:xfrm>
              <a:off x="664" y="928"/>
              <a:ext cx="4504" cy="11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 sz="2400">
                <a:latin typeface="+mn-lt"/>
              </a:endParaRPr>
            </a:p>
          </p:txBody>
        </p:sp>
        <p:graphicFrame>
          <p:nvGraphicFramePr>
            <p:cNvPr id="18472" name="Object 5"/>
            <p:cNvGraphicFramePr>
              <a:graphicFrameLocks noChangeAspect="1"/>
            </p:cNvGraphicFramePr>
            <p:nvPr/>
          </p:nvGraphicFramePr>
          <p:xfrm>
            <a:off x="727" y="953"/>
            <a:ext cx="2480" cy="1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432" name="Equation" r:id="rId4" imgW="2082800" imgH="939800" progId="Equation.3">
                    <p:embed/>
                  </p:oleObj>
                </mc:Choice>
                <mc:Fallback>
                  <p:oleObj name="Equation" r:id="rId4" imgW="2082800" imgH="939800" progId="Equation.3">
                    <p:embed/>
                    <p:pic>
                      <p:nvPicPr>
                        <p:cNvPr id="18472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" y="953"/>
                          <a:ext cx="2480" cy="11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EC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8473" name="Group 6"/>
            <p:cNvGrpSpPr>
              <a:grpSpLocks/>
            </p:cNvGrpSpPr>
            <p:nvPr/>
          </p:nvGrpSpPr>
          <p:grpSpPr bwMode="auto">
            <a:xfrm>
              <a:off x="3350" y="1078"/>
              <a:ext cx="1482" cy="863"/>
              <a:chOff x="3149" y="1122"/>
              <a:chExt cx="1482" cy="863"/>
            </a:xfrm>
          </p:grpSpPr>
          <p:sp>
            <p:nvSpPr>
              <p:cNvPr id="18474" name="Rectangle 7"/>
              <p:cNvSpPr>
                <a:spLocks noChangeArrowheads="1"/>
              </p:cNvSpPr>
              <p:nvPr/>
            </p:nvSpPr>
            <p:spPr bwMode="auto">
              <a:xfrm>
                <a:off x="3149" y="1122"/>
                <a:ext cx="1482" cy="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 sz="2400">
                  <a:latin typeface="+mn-lt"/>
                </a:endParaRPr>
              </a:p>
            </p:txBody>
          </p:sp>
          <p:grpSp>
            <p:nvGrpSpPr>
              <p:cNvPr id="18475" name="Group 8"/>
              <p:cNvGrpSpPr>
                <a:grpSpLocks/>
              </p:cNvGrpSpPr>
              <p:nvPr/>
            </p:nvGrpSpPr>
            <p:grpSpPr bwMode="auto">
              <a:xfrm>
                <a:off x="3177" y="1176"/>
                <a:ext cx="1396" cy="809"/>
                <a:chOff x="3616" y="1423"/>
                <a:chExt cx="1396" cy="809"/>
              </a:xfrm>
            </p:grpSpPr>
            <p:graphicFrame>
              <p:nvGraphicFramePr>
                <p:cNvPr id="18476" name="Object 9"/>
                <p:cNvGraphicFramePr>
                  <a:graphicFrameLocks noChangeAspect="1"/>
                </p:cNvGraphicFramePr>
                <p:nvPr/>
              </p:nvGraphicFramePr>
              <p:xfrm>
                <a:off x="3616" y="1716"/>
                <a:ext cx="543" cy="24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0433" name="Equation" r:id="rId6" imgW="431613" imgH="190417" progId="Equation.3">
                        <p:embed/>
                      </p:oleObj>
                    </mc:Choice>
                    <mc:Fallback>
                      <p:oleObj name="Equation" r:id="rId6" imgW="431613" imgH="190417" progId="Equation.3">
                        <p:embed/>
                        <p:pic>
                          <p:nvPicPr>
                            <p:cNvPr id="18476" name="Object 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16" y="1716"/>
                              <a:ext cx="543" cy="24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CCEC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8477" name="Group 10"/>
                <p:cNvGrpSpPr>
                  <a:grpSpLocks/>
                </p:cNvGrpSpPr>
                <p:nvPr/>
              </p:nvGrpSpPr>
              <p:grpSpPr bwMode="auto">
                <a:xfrm>
                  <a:off x="4165" y="1665"/>
                  <a:ext cx="847" cy="297"/>
                  <a:chOff x="4200" y="1644"/>
                  <a:chExt cx="847" cy="297"/>
                </a:xfrm>
              </p:grpSpPr>
              <p:sp>
                <p:nvSpPr>
                  <p:cNvPr id="18480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4200" y="1935"/>
                    <a:ext cx="847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2400">
                      <a:latin typeface="+mn-lt"/>
                    </a:endParaRPr>
                  </a:p>
                </p:txBody>
              </p:sp>
              <p:sp>
                <p:nvSpPr>
                  <p:cNvPr id="18481" name="Freeform 12"/>
                  <p:cNvSpPr>
                    <a:spLocks/>
                  </p:cNvSpPr>
                  <p:nvPr/>
                </p:nvSpPr>
                <p:spPr bwMode="auto">
                  <a:xfrm>
                    <a:off x="4307" y="1644"/>
                    <a:ext cx="627" cy="297"/>
                  </a:xfrm>
                  <a:custGeom>
                    <a:avLst/>
                    <a:gdLst>
                      <a:gd name="T0" fmla="*/ 0 w 670"/>
                      <a:gd name="T1" fmla="*/ 276 h 297"/>
                      <a:gd name="T2" fmla="*/ 16 w 670"/>
                      <a:gd name="T3" fmla="*/ 191 h 297"/>
                      <a:gd name="T4" fmla="*/ 23 w 670"/>
                      <a:gd name="T5" fmla="*/ 99 h 297"/>
                      <a:gd name="T6" fmla="*/ 26 w 670"/>
                      <a:gd name="T7" fmla="*/ 78 h 297"/>
                      <a:gd name="T8" fmla="*/ 51 w 670"/>
                      <a:gd name="T9" fmla="*/ 85 h 297"/>
                      <a:gd name="T10" fmla="*/ 54 w 670"/>
                      <a:gd name="T11" fmla="*/ 106 h 297"/>
                      <a:gd name="T12" fmla="*/ 72 w 670"/>
                      <a:gd name="T13" fmla="*/ 99 h 297"/>
                      <a:gd name="T14" fmla="*/ 89 w 670"/>
                      <a:gd name="T15" fmla="*/ 43 h 297"/>
                      <a:gd name="T16" fmla="*/ 109 w 670"/>
                      <a:gd name="T17" fmla="*/ 0 h 297"/>
                      <a:gd name="T18" fmla="*/ 116 w 670"/>
                      <a:gd name="T19" fmla="*/ 21 h 297"/>
                      <a:gd name="T20" fmla="*/ 124 w 670"/>
                      <a:gd name="T21" fmla="*/ 28 h 297"/>
                      <a:gd name="T22" fmla="*/ 138 w 670"/>
                      <a:gd name="T23" fmla="*/ 57 h 297"/>
                      <a:gd name="T24" fmla="*/ 142 w 670"/>
                      <a:gd name="T25" fmla="*/ 71 h 297"/>
                      <a:gd name="T26" fmla="*/ 159 w 670"/>
                      <a:gd name="T27" fmla="*/ 36 h 297"/>
                      <a:gd name="T28" fmla="*/ 182 w 670"/>
                      <a:gd name="T29" fmla="*/ 0 h 297"/>
                      <a:gd name="T30" fmla="*/ 211 w 670"/>
                      <a:gd name="T31" fmla="*/ 106 h 297"/>
                      <a:gd name="T32" fmla="*/ 245 w 670"/>
                      <a:gd name="T33" fmla="*/ 78 h 297"/>
                      <a:gd name="T34" fmla="*/ 270 w 670"/>
                      <a:gd name="T35" fmla="*/ 163 h 297"/>
                      <a:gd name="T36" fmla="*/ 277 w 670"/>
                      <a:gd name="T37" fmla="*/ 205 h 297"/>
                      <a:gd name="T38" fmla="*/ 280 w 670"/>
                      <a:gd name="T39" fmla="*/ 226 h 297"/>
                      <a:gd name="T40" fmla="*/ 283 w 670"/>
                      <a:gd name="T41" fmla="*/ 297 h 297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670"/>
                      <a:gd name="T64" fmla="*/ 0 h 297"/>
                      <a:gd name="T65" fmla="*/ 670 w 670"/>
                      <a:gd name="T66" fmla="*/ 297 h 297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670" h="297">
                        <a:moveTo>
                          <a:pt x="0" y="276"/>
                        </a:moveTo>
                        <a:cubicBezTo>
                          <a:pt x="11" y="243"/>
                          <a:pt x="16" y="219"/>
                          <a:pt x="35" y="191"/>
                        </a:cubicBezTo>
                        <a:cubicBezTo>
                          <a:pt x="44" y="126"/>
                          <a:pt x="37" y="157"/>
                          <a:pt x="56" y="99"/>
                        </a:cubicBezTo>
                        <a:cubicBezTo>
                          <a:pt x="58" y="92"/>
                          <a:pt x="63" y="78"/>
                          <a:pt x="63" y="78"/>
                        </a:cubicBezTo>
                        <a:cubicBezTo>
                          <a:pt x="82" y="80"/>
                          <a:pt x="102" y="77"/>
                          <a:pt x="120" y="85"/>
                        </a:cubicBezTo>
                        <a:cubicBezTo>
                          <a:pt x="127" y="88"/>
                          <a:pt x="120" y="104"/>
                          <a:pt x="127" y="106"/>
                        </a:cubicBezTo>
                        <a:cubicBezTo>
                          <a:pt x="141" y="110"/>
                          <a:pt x="155" y="101"/>
                          <a:pt x="169" y="99"/>
                        </a:cubicBezTo>
                        <a:cubicBezTo>
                          <a:pt x="178" y="71"/>
                          <a:pt x="187" y="59"/>
                          <a:pt x="211" y="43"/>
                        </a:cubicBezTo>
                        <a:cubicBezTo>
                          <a:pt x="223" y="10"/>
                          <a:pt x="232" y="19"/>
                          <a:pt x="261" y="0"/>
                        </a:cubicBezTo>
                        <a:cubicBezTo>
                          <a:pt x="266" y="7"/>
                          <a:pt x="268" y="16"/>
                          <a:pt x="275" y="21"/>
                        </a:cubicBezTo>
                        <a:cubicBezTo>
                          <a:pt x="281" y="26"/>
                          <a:pt x="291" y="23"/>
                          <a:pt x="296" y="28"/>
                        </a:cubicBezTo>
                        <a:cubicBezTo>
                          <a:pt x="333" y="66"/>
                          <a:pt x="269" y="39"/>
                          <a:pt x="324" y="57"/>
                        </a:cubicBezTo>
                        <a:cubicBezTo>
                          <a:pt x="329" y="62"/>
                          <a:pt x="332" y="71"/>
                          <a:pt x="339" y="71"/>
                        </a:cubicBezTo>
                        <a:cubicBezTo>
                          <a:pt x="356" y="71"/>
                          <a:pt x="367" y="45"/>
                          <a:pt x="374" y="36"/>
                        </a:cubicBezTo>
                        <a:cubicBezTo>
                          <a:pt x="389" y="16"/>
                          <a:pt x="407" y="8"/>
                          <a:pt x="430" y="0"/>
                        </a:cubicBezTo>
                        <a:cubicBezTo>
                          <a:pt x="480" y="17"/>
                          <a:pt x="475" y="67"/>
                          <a:pt x="501" y="106"/>
                        </a:cubicBezTo>
                        <a:cubicBezTo>
                          <a:pt x="532" y="100"/>
                          <a:pt x="550" y="87"/>
                          <a:pt x="579" y="78"/>
                        </a:cubicBezTo>
                        <a:cubicBezTo>
                          <a:pt x="626" y="94"/>
                          <a:pt x="612" y="131"/>
                          <a:pt x="642" y="163"/>
                        </a:cubicBezTo>
                        <a:cubicBezTo>
                          <a:pt x="647" y="177"/>
                          <a:pt x="651" y="191"/>
                          <a:pt x="656" y="205"/>
                        </a:cubicBezTo>
                        <a:cubicBezTo>
                          <a:pt x="658" y="212"/>
                          <a:pt x="663" y="226"/>
                          <a:pt x="663" y="226"/>
                        </a:cubicBezTo>
                        <a:cubicBezTo>
                          <a:pt x="665" y="250"/>
                          <a:pt x="670" y="297"/>
                          <a:pt x="670" y="297"/>
                        </a:cubicBezTo>
                      </a:path>
                    </a:pathLst>
                  </a:custGeom>
                  <a:noFill/>
                  <a:ln w="38100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 sz="2400">
                      <a:latin typeface="+mn-lt"/>
                    </a:endParaRPr>
                  </a:p>
                </p:txBody>
              </p:sp>
            </p:grpSp>
            <p:sp>
              <p:nvSpPr>
                <p:cNvPr id="18478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445" y="1941"/>
                  <a:ext cx="239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altLang="zh-CN" sz="2400" i="1">
                      <a:latin typeface="+mn-lt"/>
                    </a:rPr>
                    <a:t>G</a:t>
                  </a:r>
                  <a:endParaRPr lang="en-US" altLang="zh-CN" sz="2400">
                    <a:latin typeface="+mn-lt"/>
                  </a:endParaRPr>
                </a:p>
              </p:txBody>
            </p:sp>
            <p:sp>
              <p:nvSpPr>
                <p:cNvPr id="1847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484" y="1423"/>
                  <a:ext cx="289" cy="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altLang="zh-CN" sz="2400" i="1">
                      <a:latin typeface="+mn-lt"/>
                    </a:rPr>
                    <a:t>W</a:t>
                  </a:r>
                  <a:endParaRPr lang="en-US" altLang="zh-CN" sz="2400">
                    <a:latin typeface="+mn-lt"/>
                  </a:endParaRPr>
                </a:p>
              </p:txBody>
            </p:sp>
          </p:grpSp>
        </p:grpSp>
      </p:grpSp>
      <p:sp>
        <p:nvSpPr>
          <p:cNvPr id="18435" name="Text Box 16"/>
          <p:cNvSpPr txBox="1">
            <a:spLocks noChangeArrowheads="1"/>
          </p:cNvSpPr>
          <p:nvPr/>
        </p:nvSpPr>
        <p:spPr bwMode="auto">
          <a:xfrm>
            <a:off x="2394038" y="6417786"/>
            <a:ext cx="44910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000" dirty="0" smtClean="0">
                <a:latin typeface="Times New Roman" pitchFamily="18" charset="0"/>
              </a:rPr>
              <a:t>Hedin, 1965; </a:t>
            </a:r>
            <a:r>
              <a:rPr lang="en-US" altLang="zh-CN" sz="2000" dirty="0" err="1" smtClean="0">
                <a:latin typeface="Times New Roman" pitchFamily="18" charset="0"/>
              </a:rPr>
              <a:t>Hybertsen</a:t>
            </a:r>
            <a:r>
              <a:rPr lang="en-US" altLang="zh-CN" sz="2000" dirty="0" smtClean="0">
                <a:latin typeface="Times New Roman" pitchFamily="18" charset="0"/>
              </a:rPr>
              <a:t> </a:t>
            </a:r>
            <a:r>
              <a:rPr lang="en-US" altLang="zh-CN" sz="2000" dirty="0">
                <a:latin typeface="Times New Roman" pitchFamily="18" charset="0"/>
              </a:rPr>
              <a:t>and Louie, 1986</a:t>
            </a:r>
          </a:p>
        </p:txBody>
      </p:sp>
      <p:graphicFrame>
        <p:nvGraphicFramePr>
          <p:cNvPr id="340047" name="Group 79"/>
          <p:cNvGraphicFramePr>
            <a:graphicFrameLocks noGrp="1"/>
          </p:cNvGraphicFramePr>
          <p:nvPr>
            <p:extLst/>
          </p:nvPr>
        </p:nvGraphicFramePr>
        <p:xfrm>
          <a:off x="1371600" y="3276530"/>
          <a:ext cx="6291262" cy="2286070"/>
        </p:xfrm>
        <a:graphic>
          <a:graphicData uri="http://schemas.openxmlformats.org/drawingml/2006/table">
            <a:tbl>
              <a:tblPr/>
              <a:tblGrid>
                <a:gridCol w="1807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LDA (eV)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GWA</a:t>
                      </a:r>
                      <a:r>
                        <a:rPr kumimoji="0" lang="en-US" sz="2400" b="1" i="1" u="none" strike="noStrike" cap="none" normalizeH="0" baseline="3000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(a) </a:t>
                      </a: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(eV)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Exp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 (</a:t>
                      </a:r>
                      <a:r>
                        <a:rPr kumimoji="0" lang="en-US" sz="24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eV</a:t>
                      </a: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)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diamond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3.9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5.6 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5.48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Silicon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0.52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1.29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1.17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Germanium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~0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0.75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0.74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LiC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6.0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9.1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n-lt"/>
                          <a:ea typeface="SimSun" pitchFamily="2" charset="-122"/>
                          <a:cs typeface="Times New Roman" pitchFamily="18" charset="0"/>
                        </a:rPr>
                        <a:t>9.4</a:t>
                      </a:r>
                    </a:p>
                  </a:txBody>
                  <a:tcPr marT="45727" marB="45727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0045" name="Text Box 77"/>
          <p:cNvSpPr txBox="1">
            <a:spLocks noChangeArrowheads="1"/>
          </p:cNvSpPr>
          <p:nvPr/>
        </p:nvSpPr>
        <p:spPr bwMode="auto">
          <a:xfrm>
            <a:off x="783432" y="5730650"/>
            <a:ext cx="7412036" cy="535531"/>
          </a:xfrm>
          <a:prstGeom prst="rect">
            <a:avLst/>
          </a:prstGeom>
          <a:noFill/>
          <a:ln w="28575">
            <a:solidFill>
              <a:srgbClr val="3399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en-US" altLang="zh-CN" sz="2400" dirty="0">
                <a:latin typeface="+mn-lt"/>
              </a:rPr>
              <a:t>Typical </a:t>
            </a:r>
            <a:r>
              <a:rPr lang="en-US" altLang="zh-CN" sz="2400" dirty="0" smtClean="0">
                <a:latin typeface="+mn-lt"/>
              </a:rPr>
              <a:t>accuracy </a:t>
            </a:r>
            <a:r>
              <a:rPr lang="en-US" altLang="zh-CN" sz="2400" dirty="0">
                <a:latin typeface="+mn-lt"/>
              </a:rPr>
              <a:t>of </a:t>
            </a:r>
            <a:r>
              <a:rPr lang="en-US" altLang="zh-CN" sz="2400" dirty="0" err="1">
                <a:latin typeface="+mn-lt"/>
              </a:rPr>
              <a:t>ab</a:t>
            </a:r>
            <a:r>
              <a:rPr lang="en-US" altLang="zh-CN" sz="2400" dirty="0">
                <a:latin typeface="+mn-lt"/>
              </a:rPr>
              <a:t> initio G</a:t>
            </a:r>
            <a:r>
              <a:rPr lang="en-US" altLang="zh-CN" sz="2400" baseline="30000" dirty="0">
                <a:latin typeface="+mn-lt"/>
              </a:rPr>
              <a:t>0</a:t>
            </a:r>
            <a:r>
              <a:rPr lang="en-US" altLang="zh-CN" sz="2400" dirty="0">
                <a:latin typeface="+mn-lt"/>
              </a:rPr>
              <a:t>W</a:t>
            </a:r>
            <a:r>
              <a:rPr lang="en-US" altLang="zh-CN" sz="2400" baseline="30000" dirty="0">
                <a:latin typeface="+mn-lt"/>
              </a:rPr>
              <a:t>0</a:t>
            </a:r>
            <a:r>
              <a:rPr lang="en-US" altLang="zh-CN" sz="2400" dirty="0">
                <a:latin typeface="+mn-lt"/>
              </a:rPr>
              <a:t> </a:t>
            </a:r>
            <a:r>
              <a:rPr lang="en-US" altLang="zh-CN" sz="2400" dirty="0" smtClean="0">
                <a:latin typeface="+mn-lt"/>
              </a:rPr>
              <a:t>methods: </a:t>
            </a:r>
            <a:r>
              <a:rPr lang="en-US" altLang="zh-CN" sz="2400" dirty="0">
                <a:latin typeface="+mn-lt"/>
              </a:rPr>
              <a:t>~ 0.1 – 0.2 </a:t>
            </a:r>
            <a:r>
              <a:rPr lang="en-US" altLang="zh-CN" sz="2400" dirty="0" err="1">
                <a:latin typeface="+mn-lt"/>
              </a:rPr>
              <a:t>eV</a:t>
            </a:r>
            <a:endParaRPr lang="en-US" altLang="zh-CN" sz="2400" dirty="0">
              <a:latin typeface="+mn-lt"/>
            </a:endParaRPr>
          </a:p>
        </p:txBody>
      </p:sp>
      <p:sp>
        <p:nvSpPr>
          <p:cNvPr id="18470" name="Title 1"/>
          <p:cNvSpPr txBox="1">
            <a:spLocks/>
          </p:cNvSpPr>
          <p:nvPr/>
        </p:nvSpPr>
        <p:spPr bwMode="auto">
          <a:xfrm>
            <a:off x="152400" y="222249"/>
            <a:ext cx="8763000" cy="65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Success of the GW method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30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0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06" name="Rectangle 50"/>
          <p:cNvSpPr>
            <a:spLocks noChangeArrowheads="1"/>
          </p:cNvSpPr>
          <p:nvPr/>
        </p:nvSpPr>
        <p:spPr bwMode="auto">
          <a:xfrm>
            <a:off x="304800" y="1143000"/>
            <a:ext cx="8545513" cy="547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altLang="zh-CN" sz="2000" dirty="0"/>
              <a:t>  </a:t>
            </a:r>
            <a:r>
              <a:rPr lang="en-US" altLang="zh-CN" sz="2400" dirty="0"/>
              <a:t>The band gap of </a:t>
            </a:r>
            <a:r>
              <a:rPr lang="en-US" altLang="zh-CN" sz="2400" dirty="0" err="1"/>
              <a:t>InN</a:t>
            </a:r>
            <a:r>
              <a:rPr lang="en-US" altLang="zh-CN" sz="2400" dirty="0"/>
              <a:t> was found to be 0.7 ~ 0.8 </a:t>
            </a:r>
            <a:r>
              <a:rPr lang="en-US" altLang="zh-CN" sz="2400" dirty="0" err="1"/>
              <a:t>eV</a:t>
            </a:r>
            <a:r>
              <a:rPr lang="en-US" altLang="zh-CN" sz="2400" dirty="0"/>
              <a:t> in </a:t>
            </a:r>
            <a:r>
              <a:rPr lang="en-US" altLang="zh-CN" sz="2400" dirty="0">
                <a:solidFill>
                  <a:srgbClr val="FF0000"/>
                </a:solidFill>
              </a:rPr>
              <a:t>2002</a:t>
            </a:r>
            <a:r>
              <a:rPr lang="en-US" altLang="zh-CN" sz="2400" dirty="0" smtClean="0">
                <a:solidFill>
                  <a:srgbClr val="FF0000"/>
                </a:solidFill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en-US" altLang="zh-CN" sz="2400" dirty="0" smtClean="0"/>
              <a:t>By experimentalists!!! Previously </a:t>
            </a:r>
            <a:r>
              <a:rPr lang="en-US" altLang="zh-CN" sz="2400" dirty="0"/>
              <a:t>“accepted” value was 1.9 </a:t>
            </a:r>
            <a:r>
              <a:rPr lang="en-US" altLang="zh-CN" sz="2400" dirty="0" err="1"/>
              <a:t>eV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    - What have theorists been doing???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zh-CN" sz="2400" dirty="0" smtClean="0"/>
              <a:t>  </a:t>
            </a:r>
            <a:r>
              <a:rPr lang="en-US" altLang="zh-CN" sz="2400" dirty="0" err="1" smtClean="0"/>
              <a:t>ZnO</a:t>
            </a:r>
            <a:r>
              <a:rPr lang="en-US" altLang="zh-CN" sz="2400" dirty="0"/>
              <a:t>: LDA band gap: 0.7 </a:t>
            </a:r>
            <a:r>
              <a:rPr lang="en-US" altLang="zh-CN" sz="2400" dirty="0" err="1"/>
              <a:t>eV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en-US" altLang="zh-CN" sz="2400" dirty="0"/>
              <a:t>   -  Earlier GW </a:t>
            </a:r>
            <a:r>
              <a:rPr lang="en-US" altLang="zh-CN" sz="2400" dirty="0" smtClean="0"/>
              <a:t>calculations by several groups:  </a:t>
            </a:r>
            <a:r>
              <a:rPr lang="en-US" altLang="zh-CN" sz="2400" dirty="0">
                <a:solidFill>
                  <a:srgbClr val="FF0000"/>
                </a:solidFill>
              </a:rPr>
              <a:t>1.5 ~ 2.5 </a:t>
            </a:r>
            <a:r>
              <a:rPr lang="en-US" altLang="zh-CN" sz="2400" dirty="0" err="1">
                <a:solidFill>
                  <a:srgbClr val="FF0000"/>
                </a:solidFill>
              </a:rPr>
              <a:t>eV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/>
              <a:t>   -  Experimental gap: ~ </a:t>
            </a:r>
            <a:r>
              <a:rPr lang="en-US" altLang="zh-CN" sz="2400" dirty="0">
                <a:solidFill>
                  <a:srgbClr val="0000CC"/>
                </a:solidFill>
              </a:rPr>
              <a:t>3.6 </a:t>
            </a:r>
            <a:r>
              <a:rPr lang="en-US" altLang="zh-CN" sz="2400" dirty="0" err="1">
                <a:solidFill>
                  <a:srgbClr val="0000CC"/>
                </a:solidFill>
              </a:rPr>
              <a:t>eV</a:t>
            </a:r>
            <a:endParaRPr lang="en-US" altLang="zh-CN" sz="2400" dirty="0">
              <a:solidFill>
                <a:srgbClr val="0000CC"/>
              </a:solidFill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zh-CN" sz="2400" dirty="0" smtClean="0"/>
              <a:t>  </a:t>
            </a:r>
            <a:r>
              <a:rPr lang="en-US" altLang="zh-CN" sz="2400" dirty="0" err="1" smtClean="0"/>
              <a:t>CuCl</a:t>
            </a:r>
            <a:r>
              <a:rPr lang="en-US" altLang="zh-CN" sz="2400" dirty="0"/>
              <a:t>: LDA band gap: </a:t>
            </a:r>
            <a:r>
              <a:rPr lang="en-US" altLang="zh-CN" sz="2400" dirty="0" smtClean="0"/>
              <a:t>0.32 </a:t>
            </a:r>
            <a:r>
              <a:rPr lang="en-US" altLang="zh-CN" sz="2400" dirty="0" err="1"/>
              <a:t>eV</a:t>
            </a:r>
            <a:endParaRPr lang="en-US" altLang="zh-CN" sz="2400" dirty="0"/>
          </a:p>
          <a:p>
            <a:pPr>
              <a:spcBef>
                <a:spcPts val="0"/>
              </a:spcBef>
            </a:pPr>
            <a:r>
              <a:rPr lang="en-US" altLang="zh-CN" sz="2400" dirty="0"/>
              <a:t>    - </a:t>
            </a:r>
            <a:r>
              <a:rPr lang="en-US" altLang="zh-CN" sz="2400" dirty="0" smtClean="0"/>
              <a:t>“Straightforward” GW calculations give </a:t>
            </a:r>
            <a:r>
              <a:rPr lang="en-US" altLang="zh-CN" sz="2400" dirty="0" err="1" smtClean="0"/>
              <a:t>Eg</a:t>
            </a:r>
            <a:r>
              <a:rPr lang="en-US" altLang="zh-CN" sz="2400" dirty="0" smtClean="0"/>
              <a:t> &lt; </a:t>
            </a:r>
            <a:r>
              <a:rPr lang="en-US" altLang="zh-CN" sz="2400" dirty="0">
                <a:solidFill>
                  <a:srgbClr val="FF0000"/>
                </a:solidFill>
              </a:rPr>
              <a:t>2.0 </a:t>
            </a:r>
            <a:r>
              <a:rPr lang="en-US" altLang="zh-CN" sz="2400" dirty="0" err="1">
                <a:solidFill>
                  <a:srgbClr val="FF0000"/>
                </a:solidFill>
              </a:rPr>
              <a:t>eV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sz="2400" dirty="0"/>
              <a:t>    - Experiment: </a:t>
            </a:r>
            <a:r>
              <a:rPr lang="en-US" altLang="zh-CN" sz="2400" dirty="0">
                <a:solidFill>
                  <a:srgbClr val="0000CC"/>
                </a:solidFill>
              </a:rPr>
              <a:t>3.4 </a:t>
            </a:r>
            <a:r>
              <a:rPr lang="en-US" altLang="zh-CN" sz="2400" dirty="0" err="1">
                <a:solidFill>
                  <a:srgbClr val="0000CC"/>
                </a:solidFill>
              </a:rPr>
              <a:t>eV</a:t>
            </a:r>
            <a:endParaRPr lang="en-US" altLang="zh-CN" sz="2400" dirty="0">
              <a:solidFill>
                <a:srgbClr val="0000CC"/>
              </a:solidFill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zh-CN" sz="2400" dirty="0" smtClean="0"/>
              <a:t>  GWA </a:t>
            </a:r>
            <a:r>
              <a:rPr lang="en-US" altLang="zh-CN" sz="2400" dirty="0"/>
              <a:t>does not work for these materials?</a:t>
            </a:r>
          </a:p>
          <a:p>
            <a:pPr>
              <a:lnSpc>
                <a:spcPct val="11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zh-CN" sz="2400" dirty="0" smtClean="0"/>
              <a:t>  </a:t>
            </a:r>
            <a:r>
              <a:rPr lang="en-US" altLang="zh-CN" sz="2400" dirty="0"/>
              <a:t>The devil is in the </a:t>
            </a:r>
            <a:r>
              <a:rPr lang="en-US" altLang="zh-CN" sz="2400" dirty="0" smtClean="0"/>
              <a:t>detail: Convergence behavior of several </a:t>
            </a:r>
          </a:p>
          <a:p>
            <a:pPr>
              <a:spcBef>
                <a:spcPts val="0"/>
              </a:spcBef>
            </a:pPr>
            <a:r>
              <a:rPr lang="en-US" altLang="zh-CN" sz="2400" dirty="0" smtClean="0"/>
              <a:t>    truncation parameters has </a:t>
            </a:r>
            <a:r>
              <a:rPr lang="en-US" altLang="zh-CN" sz="2400" dirty="0"/>
              <a:t>to be carefully </a:t>
            </a:r>
            <a:r>
              <a:rPr lang="en-US" altLang="zh-CN" sz="2400" dirty="0" smtClean="0"/>
              <a:t>examined!</a:t>
            </a:r>
            <a:endParaRPr lang="en-US" altLang="zh-CN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28902"/>
            <a:ext cx="86868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Not all materials are </a:t>
            </a:r>
            <a:r>
              <a:rPr lang="en-US" altLang="zh-CN" sz="3600" b="1" i="1" dirty="0">
                <a:solidFill>
                  <a:srgbClr val="0000CC"/>
                </a:solidFill>
              </a:rPr>
              <a:t>“GW friendly”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20485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2"/>
          <p:cNvSpPr txBox="1">
            <a:spLocks noChangeArrowheads="1"/>
          </p:cNvSpPr>
          <p:nvPr/>
        </p:nvSpPr>
        <p:spPr bwMode="auto">
          <a:xfrm>
            <a:off x="382588" y="1221830"/>
            <a:ext cx="8413750" cy="545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marL="342900" indent="-342900"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The dielectric function:</a:t>
            </a:r>
          </a:p>
          <a:p>
            <a:pPr marL="342900" indent="-342900" eaLnBrk="1" hangingPunct="1">
              <a:lnSpc>
                <a:spcPct val="120000"/>
              </a:lnSpc>
              <a:buFont typeface="Arial" pitchFamily="34" charset="0"/>
              <a:buChar char="•"/>
            </a:pPr>
            <a:endParaRPr lang="en-US" sz="2400" dirty="0" smtClean="0">
              <a:latin typeface="+mn-lt"/>
            </a:endParaRP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US" sz="2400" dirty="0" smtClean="0">
              <a:latin typeface="+mn-lt"/>
            </a:endParaRPr>
          </a:p>
          <a:p>
            <a:pPr marL="342900" indent="-342900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Two truncation parameters in practical calculations</a:t>
            </a:r>
          </a:p>
          <a:p>
            <a:pPr marL="0" indent="0" eaLnBrk="1" hangingPunct="1">
              <a:lnSpc>
                <a:spcPct val="150000"/>
              </a:lnSpc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    - Number of conduction bands (</a:t>
            </a:r>
            <a:r>
              <a:rPr lang="en-US" sz="2400" dirty="0" err="1" smtClean="0">
                <a:latin typeface="+mn-lt"/>
              </a:rPr>
              <a:t>Nc</a:t>
            </a:r>
            <a:r>
              <a:rPr lang="en-US" sz="2400" dirty="0" smtClean="0">
                <a:latin typeface="+mn-lt"/>
              </a:rPr>
              <a:t>) included in the summation </a:t>
            </a:r>
          </a:p>
          <a:p>
            <a:pPr marL="0" indent="0" eaLnBrk="1" hangingPunct="1"/>
            <a:r>
              <a:rPr lang="en-US" sz="2400" dirty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    - Kinetic energy cutoff (</a:t>
            </a:r>
            <a:r>
              <a:rPr lang="en-US" sz="2400" dirty="0" err="1" smtClean="0">
                <a:latin typeface="+mn-lt"/>
              </a:rPr>
              <a:t>G</a:t>
            </a:r>
            <a:r>
              <a:rPr lang="en-US" sz="2400" baseline="-25000" dirty="0" err="1" smtClean="0">
                <a:latin typeface="+mn-lt"/>
              </a:rPr>
              <a:t>cut</a:t>
            </a:r>
            <a:r>
              <a:rPr lang="en-US" sz="2400" dirty="0" smtClean="0">
                <a:latin typeface="+mn-lt"/>
              </a:rPr>
              <a:t>) for the dielectric matrix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In </a:t>
            </a:r>
            <a:r>
              <a:rPr lang="en-US" sz="2400" dirty="0">
                <a:latin typeface="+mn-lt"/>
                <a:cs typeface="Arial" pitchFamily="34" charset="0"/>
              </a:rPr>
              <a:t>practical calculations, truncations are almost always applied</a:t>
            </a:r>
          </a:p>
          <a:p>
            <a:pPr marL="0" indent="0" eaLnBrk="1" hangingPunct="1">
              <a:spcBef>
                <a:spcPts val="0"/>
              </a:spcBef>
            </a:pPr>
            <a:r>
              <a:rPr lang="en-US" sz="2400" dirty="0">
                <a:latin typeface="+mn-lt"/>
                <a:cs typeface="Arial" pitchFamily="34" charset="0"/>
              </a:rPr>
              <a:t>  </a:t>
            </a:r>
            <a:r>
              <a:rPr lang="en-US" sz="2400" dirty="0" smtClean="0">
                <a:latin typeface="+mn-lt"/>
                <a:cs typeface="Arial" pitchFamily="34" charset="0"/>
              </a:rPr>
              <a:t>   - </a:t>
            </a:r>
            <a:r>
              <a:rPr lang="en-US" sz="2400" dirty="0" err="1" smtClean="0">
                <a:latin typeface="+mn-lt"/>
                <a:cs typeface="Arial" pitchFamily="34" charset="0"/>
              </a:rPr>
              <a:t>Nc</a:t>
            </a:r>
            <a:r>
              <a:rPr lang="en-US" sz="2400" dirty="0" smtClean="0">
                <a:latin typeface="+mn-lt"/>
                <a:cs typeface="Arial" pitchFamily="34" charset="0"/>
              </a:rPr>
              <a:t> </a:t>
            </a:r>
            <a:r>
              <a:rPr lang="en-US" sz="2400" dirty="0">
                <a:latin typeface="+mn-lt"/>
                <a:cs typeface="Arial" pitchFamily="34" charset="0"/>
              </a:rPr>
              <a:t>number of conduction bands needed to </a:t>
            </a:r>
            <a:r>
              <a:rPr lang="en-US" sz="2400" dirty="0" smtClean="0">
                <a:latin typeface="+mn-lt"/>
                <a:cs typeface="Arial" pitchFamily="34" charset="0"/>
              </a:rPr>
              <a:t>converge </a:t>
            </a:r>
            <a:r>
              <a:rPr lang="en-US" sz="2400" dirty="0">
                <a:latin typeface="+mn-lt"/>
                <a:cs typeface="Arial" pitchFamily="34" charset="0"/>
              </a:rPr>
              <a:t>the GW </a:t>
            </a:r>
            <a:endParaRPr lang="en-US" sz="2400" dirty="0" smtClean="0">
              <a:latin typeface="+mn-lt"/>
              <a:cs typeface="Arial" pitchFamily="34" charset="0"/>
            </a:endParaRPr>
          </a:p>
          <a:p>
            <a:pPr marL="0" indent="0" eaLnBrk="1" hangingPunct="1">
              <a:spcBef>
                <a:spcPts val="0"/>
              </a:spcBef>
            </a:pPr>
            <a:r>
              <a:rPr lang="en-US" sz="2400" dirty="0">
                <a:latin typeface="+mn-lt"/>
                <a:cs typeface="Arial" pitchFamily="34" charset="0"/>
              </a:rPr>
              <a:t> </a:t>
            </a:r>
            <a:r>
              <a:rPr lang="en-US" sz="2400" dirty="0" smtClean="0">
                <a:latin typeface="+mn-lt"/>
                <a:cs typeface="Arial" pitchFamily="34" charset="0"/>
              </a:rPr>
              <a:t>      results </a:t>
            </a:r>
            <a:r>
              <a:rPr lang="en-US" sz="2400" dirty="0">
                <a:latin typeface="+mn-lt"/>
                <a:cs typeface="Arial" pitchFamily="34" charset="0"/>
              </a:rPr>
              <a:t>scales with the system </a:t>
            </a:r>
            <a:r>
              <a:rPr lang="en-US" sz="2400" dirty="0" smtClean="0">
                <a:latin typeface="+mn-lt"/>
                <a:cs typeface="Arial" pitchFamily="34" charset="0"/>
              </a:rPr>
              <a:t>volume</a:t>
            </a:r>
          </a:p>
          <a:p>
            <a:pPr marL="0" indent="0" eaLnBrk="1" hangingPunct="1">
              <a:spcBef>
                <a:spcPts val="600"/>
              </a:spcBef>
            </a:pPr>
            <a:r>
              <a:rPr lang="en-US" sz="2400" dirty="0" smtClean="0">
                <a:latin typeface="+mn-lt"/>
                <a:cs typeface="Arial" pitchFamily="34" charset="0"/>
              </a:rPr>
              <a:t>     - </a:t>
            </a:r>
            <a:r>
              <a:rPr lang="en-US" sz="2400" dirty="0" err="1" smtClean="0">
                <a:latin typeface="+mn-lt"/>
                <a:cs typeface="Arial" pitchFamily="34" charset="0"/>
              </a:rPr>
              <a:t>Nc</a:t>
            </a:r>
            <a:r>
              <a:rPr lang="en-US" sz="2400" dirty="0" smtClean="0">
                <a:latin typeface="+mn-lt"/>
                <a:cs typeface="Arial" pitchFamily="34" charset="0"/>
              </a:rPr>
              <a:t> and </a:t>
            </a:r>
            <a:r>
              <a:rPr lang="en-US" sz="2400" dirty="0" err="1" smtClean="0">
                <a:latin typeface="+mn-lt"/>
                <a:cs typeface="Arial" pitchFamily="34" charset="0"/>
              </a:rPr>
              <a:t>anc</a:t>
            </a:r>
            <a:r>
              <a:rPr lang="en-US" sz="2400" dirty="0" smtClean="0">
                <a:latin typeface="+mn-lt"/>
                <a:cs typeface="Arial" pitchFamily="34" charset="0"/>
              </a:rPr>
              <a:t> </a:t>
            </a:r>
            <a:r>
              <a:rPr lang="en-US" sz="2400" dirty="0" err="1" smtClean="0">
                <a:latin typeface="+mn-lt"/>
                <a:cs typeface="Arial" pitchFamily="34" charset="0"/>
              </a:rPr>
              <a:t>G</a:t>
            </a:r>
            <a:r>
              <a:rPr lang="en-US" sz="2400" baseline="-25000" dirty="0" err="1" smtClean="0">
                <a:latin typeface="+mn-lt"/>
                <a:cs typeface="Arial" pitchFamily="34" charset="0"/>
              </a:rPr>
              <a:t>cut</a:t>
            </a:r>
            <a:r>
              <a:rPr lang="en-US" sz="2400" dirty="0" smtClean="0">
                <a:latin typeface="+mn-lt"/>
                <a:cs typeface="Arial" pitchFamily="34" charset="0"/>
              </a:rPr>
              <a:t> </a:t>
            </a:r>
            <a:r>
              <a:rPr lang="en-US" sz="2400" dirty="0">
                <a:latin typeface="+mn-lt"/>
                <a:cs typeface="Arial" pitchFamily="34" charset="0"/>
              </a:rPr>
              <a:t> </a:t>
            </a:r>
            <a:r>
              <a:rPr lang="en-US" sz="2400" dirty="0" smtClean="0">
                <a:latin typeface="+mn-lt"/>
                <a:cs typeface="Arial" pitchFamily="34" charset="0"/>
              </a:rPr>
              <a:t>are both highly </a:t>
            </a:r>
            <a:r>
              <a:rPr lang="en-US" sz="2400" dirty="0">
                <a:latin typeface="+mn-lt"/>
                <a:cs typeface="Arial" pitchFamily="34" charset="0"/>
              </a:rPr>
              <a:t>materials </a:t>
            </a:r>
            <a:r>
              <a:rPr lang="en-US" sz="2400" dirty="0" smtClean="0">
                <a:latin typeface="+mn-lt"/>
                <a:cs typeface="Arial" pitchFamily="34" charset="0"/>
              </a:rPr>
              <a:t>dependent</a:t>
            </a:r>
            <a:endParaRPr lang="en-US" sz="2400" dirty="0">
              <a:latin typeface="+mn-lt"/>
            </a:endParaRPr>
          </a:p>
        </p:txBody>
      </p:sp>
      <p:sp>
        <p:nvSpPr>
          <p:cNvPr id="16392" name="Rectangle 3"/>
          <p:cNvSpPr>
            <a:spLocks noChangeArrowheads="1"/>
          </p:cNvSpPr>
          <p:nvPr/>
        </p:nvSpPr>
        <p:spPr bwMode="auto">
          <a:xfrm>
            <a:off x="197068" y="236490"/>
            <a:ext cx="822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b="1" i="1" dirty="0" smtClean="0">
                <a:solidFill>
                  <a:srgbClr val="0000CC"/>
                </a:solidFill>
              </a:rPr>
              <a:t>The dielectric function</a:t>
            </a:r>
            <a:endParaRPr lang="en-US" sz="3600" b="1" i="1" dirty="0">
              <a:solidFill>
                <a:srgbClr val="0000CC"/>
              </a:solidFill>
            </a:endParaRPr>
          </a:p>
        </p:txBody>
      </p:sp>
      <p:pic>
        <p:nvPicPr>
          <p:cNvPr id="68148" name="Picture 5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851268"/>
            <a:ext cx="5562599" cy="157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3229302" y="1831430"/>
            <a:ext cx="533400" cy="827571"/>
          </a:xfrm>
          <a:prstGeom prst="ellipse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179127"/>
              </p:ext>
            </p:extLst>
          </p:nvPr>
        </p:nvGraphicFramePr>
        <p:xfrm>
          <a:off x="3738563" y="1290092"/>
          <a:ext cx="136683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7" name="Equation" r:id="rId5" imgW="672840" imgH="228600" progId="Equation.3">
                  <p:embed/>
                </p:oleObj>
              </mc:Choice>
              <mc:Fallback>
                <p:oleObj name="Equation" r:id="rId5" imgW="67284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3" y="1290092"/>
                        <a:ext cx="1366837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1584434" y="2046833"/>
            <a:ext cx="549166" cy="315367"/>
          </a:xfrm>
          <a:prstGeom prst="ellipse">
            <a:avLst/>
          </a:prstGeom>
          <a:noFill/>
          <a:ln w="41275" algn="ctr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931700"/>
              </p:ext>
            </p:extLst>
          </p:nvPr>
        </p:nvGraphicFramePr>
        <p:xfrm>
          <a:off x="7315200" y="4359166"/>
          <a:ext cx="129063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8" name="Equation" r:id="rId7" imgW="634680" imgH="228600" progId="Equation.3">
                  <p:embed/>
                </p:oleObj>
              </mc:Choice>
              <mc:Fallback>
                <p:oleObj name="Equation" r:id="rId7" imgW="63468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359166"/>
                        <a:ext cx="1290638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74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2"/>
          <p:cNvSpPr txBox="1">
            <a:spLocks noChangeArrowheads="1"/>
          </p:cNvSpPr>
          <p:nvPr/>
        </p:nvSpPr>
        <p:spPr bwMode="auto">
          <a:xfrm>
            <a:off x="228600" y="1143000"/>
            <a:ext cx="8763000" cy="453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sz="2400" dirty="0">
                <a:latin typeface="+mn-lt"/>
                <a:cs typeface="Arial" pitchFamily="34" charset="0"/>
              </a:rPr>
              <a:t>The </a:t>
            </a:r>
            <a:r>
              <a:rPr lang="en-US" sz="2400" dirty="0" smtClean="0">
                <a:latin typeface="+mn-lt"/>
                <a:cs typeface="Arial" pitchFamily="34" charset="0"/>
              </a:rPr>
              <a:t>self-energy </a:t>
            </a:r>
            <a:r>
              <a:rPr lang="en-US" sz="2400" dirty="0">
                <a:latin typeface="+mn-lt"/>
                <a:cs typeface="Arial" pitchFamily="34" charset="0"/>
              </a:rPr>
              <a:t>is usually decomposed into two </a:t>
            </a:r>
            <a:r>
              <a:rPr lang="en-US" sz="2400" dirty="0" smtClean="0">
                <a:latin typeface="+mn-lt"/>
                <a:cs typeface="Arial" pitchFamily="34" charset="0"/>
              </a:rPr>
              <a:t>terms</a:t>
            </a:r>
          </a:p>
          <a:p>
            <a:pPr eaLnBrk="1" hangingPunct="1">
              <a:lnSpc>
                <a:spcPct val="200000"/>
              </a:lnSpc>
              <a:buFontTx/>
              <a:buChar char="•"/>
            </a:pPr>
            <a:endParaRPr lang="en-US" sz="2400" dirty="0" smtClean="0">
              <a:latin typeface="+mn-lt"/>
              <a:cs typeface="Arial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2400" dirty="0" smtClean="0">
                <a:latin typeface="+mn-lt"/>
                <a:cs typeface="Arial" pitchFamily="34" charset="0"/>
              </a:rPr>
              <a:t>   where</a:t>
            </a:r>
          </a:p>
          <a:p>
            <a:pPr eaLnBrk="1" hangingPunct="1">
              <a:lnSpc>
                <a:spcPct val="120000"/>
              </a:lnSpc>
            </a:pPr>
            <a:endParaRPr lang="en-US" sz="2400" dirty="0" smtClean="0">
              <a:latin typeface="+mn-lt"/>
              <a:cs typeface="Arial" pitchFamily="34" charset="0"/>
            </a:endParaRPr>
          </a:p>
          <a:p>
            <a:pPr eaLnBrk="1" hangingPunct="1">
              <a:lnSpc>
                <a:spcPct val="120000"/>
              </a:lnSpc>
            </a:pPr>
            <a:endParaRPr lang="en-US" sz="2400" dirty="0">
              <a:latin typeface="+mn-lt"/>
              <a:cs typeface="Arial" pitchFamily="34" charset="0"/>
            </a:endParaRPr>
          </a:p>
          <a:p>
            <a:pPr eaLnBrk="1" hangingPunct="1">
              <a:lnSpc>
                <a:spcPct val="120000"/>
              </a:lnSpc>
            </a:pPr>
            <a:endParaRPr lang="en-US" sz="2400" dirty="0">
              <a:latin typeface="+mn-lt"/>
              <a:cs typeface="Arial" pitchFamily="34" charset="0"/>
            </a:endParaRPr>
          </a:p>
          <a:p>
            <a:pPr eaLnBrk="1" hangingPunct="1">
              <a:lnSpc>
                <a:spcPct val="120000"/>
              </a:lnSpc>
            </a:pPr>
            <a:endParaRPr lang="en-US" sz="2400" dirty="0" smtClean="0">
              <a:latin typeface="+mn-lt"/>
              <a:cs typeface="Arial" pitchFamily="34" charset="0"/>
            </a:endParaRPr>
          </a:p>
          <a:p>
            <a:pPr eaLnBrk="1" hangingPunct="1">
              <a:lnSpc>
                <a:spcPct val="120000"/>
              </a:lnSpc>
            </a:pPr>
            <a:endParaRPr lang="en-US" sz="2400" dirty="0" smtClean="0">
              <a:latin typeface="+mn-lt"/>
              <a:cs typeface="Arial" pitchFamily="34" charset="0"/>
            </a:endParaRPr>
          </a:p>
          <a:p>
            <a:pPr marL="0" indent="0" eaLnBrk="1" hangingPunct="1">
              <a:lnSpc>
                <a:spcPct val="120000"/>
              </a:lnSpc>
              <a:spcBef>
                <a:spcPts val="1200"/>
              </a:spcBef>
            </a:pPr>
            <a:r>
              <a:rPr lang="en-US" sz="2400" dirty="0" smtClean="0">
                <a:latin typeface="+mn-lt"/>
                <a:cs typeface="Arial" pitchFamily="34" charset="0"/>
              </a:rPr>
              <a:t>  - The summation in principle should include </a:t>
            </a:r>
            <a:r>
              <a:rPr lang="en-US" sz="2400" b="1" i="1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all</a:t>
            </a:r>
            <a:r>
              <a:rPr lang="en-US" sz="2400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 conduction bands</a:t>
            </a:r>
          </a:p>
        </p:txBody>
      </p:sp>
      <p:sp>
        <p:nvSpPr>
          <p:cNvPr id="16392" name="Rectangle 3"/>
          <p:cNvSpPr>
            <a:spLocks noChangeArrowheads="1"/>
          </p:cNvSpPr>
          <p:nvPr/>
        </p:nvSpPr>
        <p:spPr bwMode="auto">
          <a:xfrm>
            <a:off x="197068" y="231230"/>
            <a:ext cx="822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b="1" i="1" dirty="0" smtClean="0">
                <a:solidFill>
                  <a:srgbClr val="0000CC"/>
                </a:solidFill>
              </a:rPr>
              <a:t>The Coulomb-hole self-energy</a:t>
            </a:r>
            <a:endParaRPr lang="en-US" sz="3600" b="1" i="1" dirty="0">
              <a:solidFill>
                <a:srgbClr val="0000CC"/>
              </a:solidFill>
            </a:endParaRPr>
          </a:p>
        </p:txBody>
      </p:sp>
      <p:graphicFrame>
        <p:nvGraphicFramePr>
          <p:cNvPr id="1638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109297"/>
              </p:ext>
            </p:extLst>
          </p:nvPr>
        </p:nvGraphicFramePr>
        <p:xfrm>
          <a:off x="60325" y="3035300"/>
          <a:ext cx="89312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99" name="Equation" r:id="rId4" imgW="5359320" imgH="507960" progId="Equation.3">
                  <p:embed/>
                </p:oleObj>
              </mc:Choice>
              <mc:Fallback>
                <p:oleObj name="Equation" r:id="rId4" imgW="53593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" y="3035300"/>
                        <a:ext cx="8931275" cy="850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255876"/>
              </p:ext>
            </p:extLst>
          </p:nvPr>
        </p:nvGraphicFramePr>
        <p:xfrm>
          <a:off x="1905000" y="1770063"/>
          <a:ext cx="482282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00" name="Equation" r:id="rId6" imgW="2374560" imgH="241200" progId="Equation.3">
                  <p:embed/>
                </p:oleObj>
              </mc:Choice>
              <mc:Fallback>
                <p:oleObj name="Equation" r:id="rId6" imgW="23745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770063"/>
                        <a:ext cx="4822825" cy="4905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58746"/>
              </p:ext>
            </p:extLst>
          </p:nvPr>
        </p:nvGraphicFramePr>
        <p:xfrm>
          <a:off x="1457448" y="2317198"/>
          <a:ext cx="61499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01" name="Equation" r:id="rId8" imgW="2920680" imgH="241200" progId="Equation.3">
                  <p:embed/>
                </p:oleObj>
              </mc:Choice>
              <mc:Fallback>
                <p:oleObj name="Equation" r:id="rId8" imgW="2920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448" y="2317198"/>
                        <a:ext cx="6149975" cy="50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4" name="Oval 9"/>
          <p:cNvSpPr>
            <a:spLocks noChangeArrowheads="1"/>
          </p:cNvSpPr>
          <p:nvPr/>
        </p:nvSpPr>
        <p:spPr bwMode="auto">
          <a:xfrm>
            <a:off x="1524000" y="2955925"/>
            <a:ext cx="609600" cy="930275"/>
          </a:xfrm>
          <a:prstGeom prst="ellipse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569" y="4196798"/>
            <a:ext cx="4641632" cy="39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20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1925" y="1143000"/>
            <a:ext cx="8448675" cy="5389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400" dirty="0">
                <a:latin typeface="+mn-lt"/>
                <a:cs typeface="Arial" pitchFamily="34" charset="0"/>
              </a:rPr>
              <a:t>Two important cutoff parameters: </a:t>
            </a:r>
          </a:p>
          <a:p>
            <a:pPr marL="0" indent="0" eaLnBrk="1" hangingPunct="1">
              <a:lnSpc>
                <a:spcPct val="120000"/>
              </a:lnSpc>
            </a:pPr>
            <a:r>
              <a:rPr lang="en-US" sz="2400" dirty="0">
                <a:latin typeface="+mn-lt"/>
                <a:cs typeface="Arial" pitchFamily="34" charset="0"/>
              </a:rPr>
              <a:t>    - </a:t>
            </a:r>
            <a:r>
              <a:rPr lang="en-US" sz="2400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Band summation </a:t>
            </a:r>
            <a:endParaRPr lang="en-US" sz="2400" dirty="0" smtClean="0">
              <a:latin typeface="+mn-lt"/>
              <a:cs typeface="Arial" pitchFamily="34" charset="0"/>
            </a:endParaRPr>
          </a:p>
          <a:p>
            <a:pPr marL="0" indent="0" eaLnBrk="1" hangingPunct="1">
              <a:lnSpc>
                <a:spcPct val="120000"/>
              </a:lnSpc>
            </a:pPr>
            <a:endParaRPr lang="en-US" sz="2400" dirty="0">
              <a:latin typeface="+mn-lt"/>
              <a:cs typeface="Arial" pitchFamily="34" charset="0"/>
            </a:endParaRPr>
          </a:p>
          <a:p>
            <a:pPr marL="0" indent="0" eaLnBrk="1" hangingPunct="1">
              <a:lnSpc>
                <a:spcPct val="120000"/>
              </a:lnSpc>
            </a:pPr>
            <a:r>
              <a:rPr lang="en-US" sz="2400" dirty="0">
                <a:latin typeface="+mn-lt"/>
                <a:cs typeface="Arial" pitchFamily="34" charset="0"/>
              </a:rPr>
              <a:t>    - </a:t>
            </a:r>
            <a:r>
              <a:rPr lang="en-US" sz="2400" dirty="0">
                <a:solidFill>
                  <a:srgbClr val="0000CC"/>
                </a:solidFill>
                <a:latin typeface="+mn-lt"/>
                <a:cs typeface="Arial" pitchFamily="34" charset="0"/>
              </a:rPr>
              <a:t>Kinetic energy cutoff </a:t>
            </a:r>
            <a:r>
              <a:rPr lang="en-US" sz="2400" dirty="0">
                <a:latin typeface="+mn-lt"/>
                <a:cs typeface="Arial" pitchFamily="34" charset="0"/>
              </a:rPr>
              <a:t>of the dielectric matrix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zh-CN" sz="2400" dirty="0" smtClean="0">
              <a:latin typeface="+mn-lt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latin typeface="+mn-lt"/>
                <a:cs typeface="Arial" pitchFamily="34" charset="0"/>
              </a:rPr>
              <a:t>The </a:t>
            </a:r>
            <a:r>
              <a:rPr lang="en-US" altLang="zh-CN" sz="2400" dirty="0">
                <a:latin typeface="+mn-lt"/>
                <a:cs typeface="Arial" pitchFamily="34" charset="0"/>
              </a:rPr>
              <a:t>convergence issue in GW calculations is well recognized but often “ignored” (sometimes intentionally)</a:t>
            </a:r>
          </a:p>
          <a:p>
            <a:pPr marL="285750" indent="-285750">
              <a:spcBef>
                <a:spcPts val="1200"/>
              </a:spcBef>
            </a:pPr>
            <a:r>
              <a:rPr lang="en-US" altLang="zh-CN" sz="2400" dirty="0" smtClean="0">
                <a:latin typeface="+mn-lt"/>
                <a:cs typeface="Arial" pitchFamily="34" charset="0"/>
              </a:rPr>
              <a:t>     </a:t>
            </a:r>
            <a:r>
              <a:rPr lang="en-US" altLang="zh-CN" sz="2400" dirty="0">
                <a:solidFill>
                  <a:srgbClr val="0000CC"/>
                </a:solidFill>
                <a:latin typeface="+mn-lt"/>
                <a:cs typeface="Arial" pitchFamily="34" charset="0"/>
              </a:rPr>
              <a:t>- </a:t>
            </a:r>
            <a:r>
              <a:rPr lang="en-US" altLang="zh-CN" sz="2400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Hard </a:t>
            </a:r>
            <a:r>
              <a:rPr lang="en-US" altLang="zh-CN" sz="2400" dirty="0">
                <a:solidFill>
                  <a:srgbClr val="0000CC"/>
                </a:solidFill>
                <a:latin typeface="+mn-lt"/>
                <a:cs typeface="Arial" pitchFamily="34" charset="0"/>
              </a:rPr>
              <a:t>to perform convergence tests for all GW </a:t>
            </a:r>
            <a:r>
              <a:rPr lang="en-US" altLang="zh-CN" sz="2400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calculations</a:t>
            </a:r>
          </a:p>
          <a:p>
            <a:pPr marL="285750" indent="-285750">
              <a:spcBef>
                <a:spcPts val="1200"/>
              </a:spcBef>
            </a:pPr>
            <a:r>
              <a:rPr lang="en-US" altLang="zh-CN" sz="2400" dirty="0">
                <a:latin typeface="+mn-lt"/>
                <a:cs typeface="Arial" pitchFamily="34" charset="0"/>
              </a:rPr>
              <a:t> </a:t>
            </a:r>
            <a:r>
              <a:rPr lang="en-US" altLang="zh-CN" sz="2400" dirty="0" smtClean="0">
                <a:latin typeface="+mn-lt"/>
                <a:cs typeface="Arial" pitchFamily="34" charset="0"/>
              </a:rPr>
              <a:t>    - For </a:t>
            </a:r>
            <a:r>
              <a:rPr lang="en-US" altLang="zh-CN" sz="2400" dirty="0">
                <a:latin typeface="+mn-lt"/>
                <a:cs typeface="Arial" pitchFamily="34" charset="0"/>
              </a:rPr>
              <a:t>some materials (e.g., Si, </a:t>
            </a:r>
            <a:r>
              <a:rPr lang="en-US" altLang="zh-CN" sz="2400" dirty="0" err="1">
                <a:latin typeface="+mn-lt"/>
                <a:cs typeface="Arial" pitchFamily="34" charset="0"/>
              </a:rPr>
              <a:t>Ge</a:t>
            </a:r>
            <a:r>
              <a:rPr lang="en-US" altLang="zh-CN" sz="2400" dirty="0">
                <a:latin typeface="+mn-lt"/>
                <a:cs typeface="Arial" pitchFamily="34" charset="0"/>
              </a:rPr>
              <a:t>), GW results may converges </a:t>
            </a:r>
            <a:r>
              <a:rPr lang="en-US" altLang="zh-CN" sz="2400" dirty="0" smtClean="0">
                <a:latin typeface="+mn-lt"/>
                <a:cs typeface="Arial" pitchFamily="34" charset="0"/>
              </a:rPr>
              <a:t> </a:t>
            </a:r>
          </a:p>
          <a:p>
            <a:pPr marL="285750" indent="-285750">
              <a:spcBef>
                <a:spcPts val="0"/>
              </a:spcBef>
            </a:pPr>
            <a:r>
              <a:rPr lang="en-US" altLang="zh-CN" sz="2400" dirty="0">
                <a:latin typeface="+mn-lt"/>
                <a:cs typeface="Arial" pitchFamily="34" charset="0"/>
              </a:rPr>
              <a:t> </a:t>
            </a:r>
            <a:r>
              <a:rPr lang="en-US" altLang="zh-CN" sz="2400" dirty="0" smtClean="0">
                <a:latin typeface="+mn-lt"/>
                <a:cs typeface="Arial" pitchFamily="34" charset="0"/>
              </a:rPr>
              <a:t>      quickly</a:t>
            </a:r>
          </a:p>
          <a:p>
            <a:pPr marL="285750" indent="-285750">
              <a:spcBef>
                <a:spcPts val="600"/>
              </a:spcBef>
            </a:pPr>
            <a:r>
              <a:rPr lang="en-US" altLang="zh-CN" sz="2400" dirty="0">
                <a:latin typeface="+mn-lt"/>
                <a:cs typeface="Arial" pitchFamily="34" charset="0"/>
              </a:rPr>
              <a:t> </a:t>
            </a:r>
            <a:r>
              <a:rPr lang="en-US" altLang="zh-CN" sz="2400" dirty="0" smtClean="0">
                <a:latin typeface="+mn-lt"/>
                <a:cs typeface="Arial" pitchFamily="34" charset="0"/>
              </a:rPr>
              <a:t>    - For </a:t>
            </a:r>
            <a:r>
              <a:rPr lang="en-US" altLang="zh-CN" sz="2400" dirty="0">
                <a:latin typeface="+mn-lt"/>
                <a:cs typeface="Arial" pitchFamily="34" charset="0"/>
              </a:rPr>
              <a:t>others (e.g. </a:t>
            </a:r>
            <a:r>
              <a:rPr lang="en-US" altLang="zh-CN" sz="2400" dirty="0" err="1">
                <a:latin typeface="+mn-lt"/>
                <a:cs typeface="Arial" pitchFamily="34" charset="0"/>
              </a:rPr>
              <a:t>ZnO</a:t>
            </a:r>
            <a:r>
              <a:rPr lang="en-US" altLang="zh-CN" sz="2400" dirty="0">
                <a:latin typeface="+mn-lt"/>
                <a:cs typeface="Arial" pitchFamily="34" charset="0"/>
              </a:rPr>
              <a:t>, </a:t>
            </a:r>
            <a:r>
              <a:rPr lang="en-US" altLang="zh-CN" sz="2400" dirty="0" err="1">
                <a:latin typeface="+mn-lt"/>
                <a:cs typeface="Arial" pitchFamily="34" charset="0"/>
              </a:rPr>
              <a:t>MgO</a:t>
            </a:r>
            <a:r>
              <a:rPr lang="en-US" altLang="zh-CN" sz="2400" dirty="0">
                <a:latin typeface="+mn-lt"/>
                <a:cs typeface="Arial" pitchFamily="34" charset="0"/>
              </a:rPr>
              <a:t>, </a:t>
            </a:r>
            <a:r>
              <a:rPr lang="en-US" altLang="zh-CN" sz="2400" dirty="0" err="1">
                <a:latin typeface="+mn-lt"/>
                <a:cs typeface="Arial" pitchFamily="34" charset="0"/>
              </a:rPr>
              <a:t>CuCl</a:t>
            </a:r>
            <a:r>
              <a:rPr lang="en-US" altLang="zh-CN" sz="2400" dirty="0">
                <a:latin typeface="+mn-lt"/>
                <a:cs typeface="Arial" pitchFamily="34" charset="0"/>
              </a:rPr>
              <a:t>), </a:t>
            </a:r>
            <a:r>
              <a:rPr lang="en-US" altLang="zh-CN" sz="2400" dirty="0" err="1" smtClean="0">
                <a:latin typeface="+mn-lt"/>
                <a:cs typeface="Arial" pitchFamily="34" charset="0"/>
              </a:rPr>
              <a:t>unconverged</a:t>
            </a:r>
            <a:r>
              <a:rPr lang="en-US" altLang="zh-CN" sz="2400" dirty="0" smtClean="0">
                <a:latin typeface="+mn-lt"/>
                <a:cs typeface="Arial" pitchFamily="34" charset="0"/>
              </a:rPr>
              <a:t> </a:t>
            </a:r>
            <a:r>
              <a:rPr lang="en-US" altLang="zh-CN" sz="2400" dirty="0">
                <a:latin typeface="+mn-lt"/>
                <a:cs typeface="Arial" pitchFamily="34" charset="0"/>
              </a:rPr>
              <a:t>results may </a:t>
            </a:r>
            <a:endParaRPr lang="en-US" altLang="zh-CN" sz="2400" dirty="0" smtClean="0">
              <a:latin typeface="+mn-lt"/>
              <a:cs typeface="Arial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altLang="zh-CN" sz="2400" dirty="0">
                <a:latin typeface="+mn-lt"/>
                <a:cs typeface="Arial" pitchFamily="34" charset="0"/>
              </a:rPr>
              <a:t> </a:t>
            </a:r>
            <a:r>
              <a:rPr lang="en-US" altLang="zh-CN" sz="2400" dirty="0" smtClean="0">
                <a:latin typeface="+mn-lt"/>
                <a:cs typeface="Arial" pitchFamily="34" charset="0"/>
              </a:rPr>
              <a:t>      lead </a:t>
            </a:r>
            <a:r>
              <a:rPr lang="en-US" altLang="zh-CN" sz="2400" dirty="0">
                <a:latin typeface="+mn-lt"/>
                <a:cs typeface="Arial" pitchFamily="34" charset="0"/>
              </a:rPr>
              <a:t>to false predictions </a:t>
            </a:r>
            <a:r>
              <a:rPr lang="en-US" altLang="zh-CN" sz="2400" dirty="0" smtClean="0">
                <a:latin typeface="+mn-lt"/>
                <a:cs typeface="Arial" pitchFamily="34" charset="0"/>
              </a:rPr>
              <a:t>and/or wrong  </a:t>
            </a:r>
            <a:r>
              <a:rPr lang="en-US" altLang="zh-CN" sz="2400" dirty="0">
                <a:latin typeface="+mn-lt"/>
                <a:cs typeface="Arial" pitchFamily="34" charset="0"/>
              </a:rPr>
              <a:t>interpretations</a:t>
            </a:r>
          </a:p>
        </p:txBody>
      </p:sp>
      <p:sp>
        <p:nvSpPr>
          <p:cNvPr id="21507" name="TextBox 14"/>
          <p:cNvSpPr txBox="1">
            <a:spLocks noChangeArrowheads="1"/>
          </p:cNvSpPr>
          <p:nvPr/>
        </p:nvSpPr>
        <p:spPr bwMode="auto">
          <a:xfrm>
            <a:off x="244475" y="235604"/>
            <a:ext cx="7527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i="1" dirty="0">
                <a:solidFill>
                  <a:srgbClr val="0000CC"/>
                </a:solidFill>
              </a:rPr>
              <a:t>Convergence issues in GW calculations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48903"/>
              </p:ext>
            </p:extLst>
          </p:nvPr>
        </p:nvGraphicFramePr>
        <p:xfrm>
          <a:off x="6302375" y="2286000"/>
          <a:ext cx="19034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78" name="Equation" r:id="rId3" imgW="1054080" imgH="507960" progId="Equation.3">
                  <p:embed/>
                </p:oleObj>
              </mc:Choice>
              <mc:Fallback>
                <p:oleObj name="Equation" r:id="rId3" imgW="1054080" imgH="50796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75" y="2286000"/>
                        <a:ext cx="190341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D843-1D60-43D0-BE92-9CC28442D998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D:\Summer2016\SHU_Talk\Image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219200"/>
            <a:ext cx="71532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6075" y="4840288"/>
            <a:ext cx="20367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0000CC"/>
                </a:solidFill>
                <a:latin typeface="Arial" charset="0"/>
              </a:rPr>
              <a:t>Previous result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773113" y="4365625"/>
            <a:ext cx="674687" cy="1265238"/>
          </a:xfrm>
          <a:prstGeom prst="ellipse">
            <a:avLst/>
          </a:prstGeom>
          <a:solidFill>
            <a:srgbClr val="FFFF00">
              <a:alpha val="32156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zh-CN" sz="2000"/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76200" y="6361661"/>
            <a:ext cx="31305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/>
              <a:t>PRL 105, 146401 (2010)</a:t>
            </a:r>
          </a:p>
        </p:txBody>
      </p:sp>
      <p:sp>
        <p:nvSpPr>
          <p:cNvPr id="18438" name="TextBox 9"/>
          <p:cNvSpPr txBox="1">
            <a:spLocks noChangeArrowheads="1"/>
          </p:cNvSpPr>
          <p:nvPr/>
        </p:nvSpPr>
        <p:spPr bwMode="auto">
          <a:xfrm>
            <a:off x="7183438" y="1270000"/>
            <a:ext cx="15525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0000CC"/>
                </a:solidFill>
                <a:latin typeface="Arial" charset="0"/>
              </a:rPr>
              <a:t>experiment</a:t>
            </a:r>
          </a:p>
        </p:txBody>
      </p:sp>
      <p:sp>
        <p:nvSpPr>
          <p:cNvPr id="22536" name="Title 1"/>
          <p:cNvSpPr txBox="1">
            <a:spLocks/>
          </p:cNvSpPr>
          <p:nvPr/>
        </p:nvSpPr>
        <p:spPr bwMode="auto">
          <a:xfrm>
            <a:off x="215464" y="44668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>
                <a:solidFill>
                  <a:srgbClr val="0000CC"/>
                </a:solidFill>
              </a:rPr>
              <a:t>Quasiparticle Gap of </a:t>
            </a:r>
            <a:r>
              <a:rPr lang="en-US" altLang="zh-CN" sz="3600" b="1" i="1" dirty="0" err="1">
                <a:solidFill>
                  <a:srgbClr val="0000CC"/>
                </a:solidFill>
              </a:rPr>
              <a:t>ZnO</a:t>
            </a:r>
            <a:r>
              <a:rPr lang="en-US" altLang="zh-CN" sz="3600" b="1" i="1" dirty="0">
                <a:solidFill>
                  <a:srgbClr val="0000CC"/>
                </a:solidFill>
              </a:rPr>
              <a:t>  (LDA+U/GW)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18441" name="Object 1"/>
          <p:cNvGraphicFramePr>
            <a:graphicFrameLocks noChangeAspect="1"/>
          </p:cNvGraphicFramePr>
          <p:nvPr/>
        </p:nvGraphicFramePr>
        <p:xfrm>
          <a:off x="7286625" y="2684463"/>
          <a:ext cx="185737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1" name="Equation" r:id="rId5" imgW="1028254" imgH="482391" progId="Equation.3">
                  <p:embed/>
                </p:oleObj>
              </mc:Choice>
              <mc:Fallback>
                <p:oleObj name="Equation" r:id="rId5" imgW="1028254" imgH="482391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25" y="2684463"/>
                        <a:ext cx="1857375" cy="88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>
            <a:off x="5803900" y="1408113"/>
            <a:ext cx="762000" cy="200025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858000" y="2684463"/>
            <a:ext cx="371475" cy="685800"/>
          </a:xfrm>
          <a:prstGeom prst="straightConnector1">
            <a:avLst/>
          </a:prstGeom>
          <a:ln w="412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44" name="Object 5"/>
          <p:cNvGraphicFramePr>
            <a:graphicFrameLocks noChangeAspect="1"/>
          </p:cNvGraphicFramePr>
          <p:nvPr/>
        </p:nvGraphicFramePr>
        <p:xfrm>
          <a:off x="5154613" y="4129088"/>
          <a:ext cx="37782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2" name="Equation" r:id="rId7" imgW="1955800" imgH="241300" progId="Equation.3">
                  <p:embed/>
                </p:oleObj>
              </mc:Choice>
              <mc:Fallback>
                <p:oleObj name="Equation" r:id="rId7" imgW="19558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613" y="4129088"/>
                        <a:ext cx="3778250" cy="4714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/>
          <p:cNvSpPr/>
          <p:nvPr/>
        </p:nvSpPr>
        <p:spPr>
          <a:xfrm>
            <a:off x="1905000" y="3370263"/>
            <a:ext cx="3733800" cy="668337"/>
          </a:xfrm>
          <a:prstGeom prst="ellipse">
            <a:avLst/>
          </a:prstGeom>
          <a:solidFill>
            <a:srgbClr val="00CC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307013" y="4840288"/>
            <a:ext cx="3151187" cy="1570037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00CC"/>
                </a:solidFill>
              </a:rPr>
              <a:t>A small  kinetic energy cutoff for the dielectric matrix leads to a false convergence behavior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652838" y="3886200"/>
            <a:ext cx="1654175" cy="135413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8438" grpId="0"/>
      <p:bldP spid="3" grpId="0" animBg="1"/>
      <p:bldP spid="2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 txBox="1">
            <a:spLocks/>
          </p:cNvSpPr>
          <p:nvPr/>
        </p:nvSpPr>
        <p:spPr bwMode="auto">
          <a:xfrm>
            <a:off x="244366" y="44668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>
                <a:solidFill>
                  <a:srgbClr val="0000CC"/>
                </a:solidFill>
              </a:rPr>
              <a:t>Quasiparticle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gap </a:t>
            </a:r>
            <a:r>
              <a:rPr lang="en-US" altLang="zh-CN" sz="3600" b="1" i="1" dirty="0">
                <a:solidFill>
                  <a:srgbClr val="0000CC"/>
                </a:solidFill>
              </a:rPr>
              <a:t>of </a:t>
            </a:r>
            <a:r>
              <a:rPr lang="en-US" altLang="zh-CN" sz="3600" b="1" i="1" dirty="0" err="1">
                <a:solidFill>
                  <a:srgbClr val="0000CC"/>
                </a:solidFill>
              </a:rPr>
              <a:t>MgO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1130242"/>
            <a:ext cx="7315200" cy="5349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>
            <a:off x="990600" y="4533900"/>
            <a:ext cx="1143000" cy="1219200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4" name="TextBox 5"/>
          <p:cNvSpPr txBox="1">
            <a:spLocks noChangeArrowheads="1"/>
          </p:cNvSpPr>
          <p:nvPr/>
        </p:nvSpPr>
        <p:spPr bwMode="auto">
          <a:xfrm>
            <a:off x="1793875" y="5197475"/>
            <a:ext cx="2206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Previous results</a:t>
            </a:r>
          </a:p>
        </p:txBody>
      </p:sp>
      <p:sp>
        <p:nvSpPr>
          <p:cNvPr id="11" name="Oval 10"/>
          <p:cNvSpPr/>
          <p:nvPr/>
        </p:nvSpPr>
        <p:spPr>
          <a:xfrm>
            <a:off x="2362200" y="4529138"/>
            <a:ext cx="3733800" cy="668337"/>
          </a:xfrm>
          <a:prstGeom prst="ellipse">
            <a:avLst/>
          </a:prstGeom>
          <a:solidFill>
            <a:srgbClr val="00CC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" name="Oval 1"/>
          <p:cNvSpPr/>
          <p:nvPr/>
        </p:nvSpPr>
        <p:spPr>
          <a:xfrm>
            <a:off x="4419600" y="1411124"/>
            <a:ext cx="1380331" cy="495300"/>
          </a:xfrm>
          <a:prstGeom prst="ellipse">
            <a:avLst/>
          </a:prstGeom>
          <a:solidFill>
            <a:srgbClr val="0000CC">
              <a:alpha val="34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2891" y="6416675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Scientific Reports 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6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, 36849 (2016).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464" grpId="0"/>
      <p:bldP spid="11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 txBox="1">
            <a:spLocks/>
          </p:cNvSpPr>
          <p:nvPr/>
        </p:nvSpPr>
        <p:spPr bwMode="auto">
          <a:xfrm>
            <a:off x="246996" y="44668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>
                <a:solidFill>
                  <a:srgbClr val="0000CC"/>
                </a:solidFill>
              </a:rPr>
              <a:t>Quasiparticle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gap </a:t>
            </a:r>
            <a:r>
              <a:rPr lang="en-US" altLang="zh-CN" sz="3600" b="1" i="1" dirty="0">
                <a:solidFill>
                  <a:srgbClr val="0000CC"/>
                </a:solidFill>
              </a:rPr>
              <a:t>of </a:t>
            </a:r>
            <a:r>
              <a:rPr lang="en-US" altLang="zh-CN" sz="3600" b="1" i="1" dirty="0" err="1" smtClean="0">
                <a:solidFill>
                  <a:srgbClr val="0000CC"/>
                </a:solidFill>
              </a:rPr>
              <a:t>CuCl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134225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6172200" y="1752600"/>
            <a:ext cx="1219200" cy="304800"/>
          </a:xfrm>
          <a:prstGeom prst="ellipse">
            <a:avLst/>
          </a:prstGeom>
          <a:solidFill>
            <a:srgbClr val="0000CC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428186" y="1718441"/>
            <a:ext cx="1621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experiment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981200" y="5029200"/>
            <a:ext cx="4800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039710" y="5466693"/>
            <a:ext cx="2351690" cy="433552"/>
          </a:xfrm>
          <a:prstGeom prst="ellipse">
            <a:avLst/>
          </a:prstGeom>
          <a:solidFill>
            <a:srgbClr val="0000CC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4533899"/>
            <a:ext cx="838200" cy="1149569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5400" y="1610314"/>
            <a:ext cx="1219200" cy="304800"/>
          </a:xfrm>
          <a:prstGeom prst="ellipse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67842" y="4609319"/>
            <a:ext cx="262791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10,000 bands for a two-atom system!?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784131" y="4327909"/>
            <a:ext cx="1376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few hundred bands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2723496" y="3860801"/>
            <a:ext cx="3733800" cy="668337"/>
          </a:xfrm>
          <a:prstGeom prst="ellipse">
            <a:avLst/>
          </a:prstGeom>
          <a:solidFill>
            <a:srgbClr val="00CC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1454" y="638044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-Roman"/>
              </a:rPr>
              <a:t>PRB </a:t>
            </a:r>
            <a:r>
              <a:rPr lang="en-US" b="1" dirty="0">
                <a:latin typeface="Times-Bold"/>
              </a:rPr>
              <a:t>98</a:t>
            </a:r>
            <a:r>
              <a:rPr lang="en-US" dirty="0">
                <a:latin typeface="Times-Roman"/>
              </a:rPr>
              <a:t>, 045108 (2018)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80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5" grpId="0" animBg="1"/>
      <p:bldP spid="9" grpId="0" animBg="1"/>
      <p:bldP spid="11" grpId="0" animBg="1"/>
      <p:bldP spid="5" grpId="0" animBg="1"/>
      <p:bldP spid="4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795" name="Title 1"/>
          <p:cNvSpPr txBox="1">
            <a:spLocks/>
          </p:cNvSpPr>
          <p:nvPr/>
        </p:nvSpPr>
        <p:spPr bwMode="auto">
          <a:xfrm>
            <a:off x="1524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Systems with d-states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219200"/>
            <a:ext cx="8686799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GW calculations for systems </a:t>
            </a:r>
            <a:r>
              <a:rPr lang="en-US" sz="2400" dirty="0"/>
              <a:t>involving localized d </a:t>
            </a:r>
            <a:r>
              <a:rPr lang="en-US" sz="2400" dirty="0" smtClean="0"/>
              <a:t>states and oxides are particular challenging due to the computational costs (high cutoffs and large number of bands), the slow convergence, and the poor DFT description of the correlated d electrons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Fortunately, with our newly developed accelerated methods (more later) and the development of combined DFT+U and GW, we are now able to accurate predict the quasiparticle properties of oxides (</a:t>
            </a:r>
            <a:r>
              <a:rPr lang="en-US" sz="2400" dirty="0" err="1" smtClean="0"/>
              <a:t>ZnO</a:t>
            </a:r>
            <a:r>
              <a:rPr lang="en-US" sz="2400" dirty="0" smtClean="0"/>
              <a:t> discussed earlier, SrTiO3, BaTiO3, SrZrO3, </a:t>
            </a:r>
            <a:r>
              <a:rPr lang="en-US" sz="2400" dirty="0" err="1" smtClean="0"/>
              <a:t>etc</a:t>
            </a:r>
            <a:r>
              <a:rPr lang="en-US" sz="2400" dirty="0" smtClean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871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190500"/>
            <a:ext cx="8229600" cy="762000"/>
          </a:xfrm>
        </p:spPr>
        <p:txBody>
          <a:bodyPr/>
          <a:lstStyle/>
          <a:p>
            <a:pPr algn="l" eaLnBrk="1" hangingPunct="1"/>
            <a:r>
              <a:rPr lang="en-US" sz="3600" b="1" i="1" dirty="0" smtClean="0">
                <a:solidFill>
                  <a:srgbClr val="0000CC"/>
                </a:solidFill>
              </a:rPr>
              <a:t>The many-body problem</a:t>
            </a:r>
          </a:p>
        </p:txBody>
      </p:sp>
      <p:sp>
        <p:nvSpPr>
          <p:cNvPr id="3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763000" cy="5480050"/>
          </a:xfrm>
          <a:noFill/>
        </p:spPr>
        <p:txBody>
          <a:bodyPr/>
          <a:lstStyle/>
          <a:p>
            <a:pPr eaLnBrk="1" hangingPunct="1"/>
            <a:r>
              <a:rPr lang="en-US" sz="2000" dirty="0" smtClean="0"/>
              <a:t>The Hamiltonian </a:t>
            </a:r>
            <a:r>
              <a:rPr lang="en-US" sz="2000" dirty="0"/>
              <a:t>of a solid (any </a:t>
            </a:r>
            <a:r>
              <a:rPr lang="en-US" sz="2000" dirty="0" smtClean="0"/>
              <a:t>solids) </a:t>
            </a:r>
            <a:r>
              <a:rPr lang="en-US" sz="2000" dirty="0"/>
              <a:t>is “trivial</a:t>
            </a:r>
            <a:r>
              <a:rPr lang="en-US" sz="2000" dirty="0" smtClean="0"/>
              <a:t>”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 smtClean="0"/>
              <a:t>But </a:t>
            </a:r>
            <a:r>
              <a:rPr lang="en-US" sz="2000" dirty="0"/>
              <a:t>solving the Schrodinger equation for a solid is hopelessly </a:t>
            </a:r>
            <a:r>
              <a:rPr lang="en-US" sz="2000" dirty="0" smtClean="0"/>
              <a:t>difficult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 smtClean="0"/>
              <a:t>The use of the Born-Oppenheimer approximation decouples the motion of electrons from that of atoms, but we still have a </a:t>
            </a:r>
            <a:r>
              <a:rPr lang="en-US" sz="2000" dirty="0" smtClean="0">
                <a:solidFill>
                  <a:srgbClr val="0000CC"/>
                </a:solidFill>
              </a:rPr>
              <a:t>many-electron problem</a:t>
            </a:r>
            <a:endParaRPr lang="en-US" sz="2000" dirty="0">
              <a:solidFill>
                <a:srgbClr val="0000CC"/>
              </a:solidFill>
            </a:endParaRP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>
            <p:extLst/>
          </p:nvPr>
        </p:nvGraphicFramePr>
        <p:xfrm>
          <a:off x="1014413" y="1633538"/>
          <a:ext cx="406241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77" name="Equation" r:id="rId4" imgW="2197080" imgH="203040" progId="Equation.3">
                  <p:embed/>
                </p:oleObj>
              </mc:Choice>
              <mc:Fallback>
                <p:oleObj name="Equation" r:id="rId4" imgW="2197080" imgH="203040" progId="Equation.3">
                  <p:embed/>
                  <p:pic>
                    <p:nvPicPr>
                      <p:cNvPr id="30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1633538"/>
                        <a:ext cx="4062412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297613" y="1144588"/>
            <a:ext cx="2732087" cy="1992312"/>
            <a:chOff x="4329113" y="2173288"/>
            <a:chExt cx="2744787" cy="2043112"/>
          </a:xfrm>
        </p:grpSpPr>
        <p:sp>
          <p:nvSpPr>
            <p:cNvPr id="3084" name="Rectangle 7"/>
            <p:cNvSpPr>
              <a:spLocks noChangeAspect="1" noChangeArrowheads="1"/>
            </p:cNvSpPr>
            <p:nvPr/>
          </p:nvSpPr>
          <p:spPr bwMode="auto">
            <a:xfrm>
              <a:off x="4371975" y="2173288"/>
              <a:ext cx="2701925" cy="2043112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rgbClr val="764700"/>
                </a:gs>
              </a:gsLst>
              <a:path path="rect">
                <a:fillToRect r="100000" b="100000"/>
              </a:path>
            </a:gradFill>
            <a:ln w="19050" algn="ctr">
              <a:solidFill>
                <a:srgbClr val="FF9900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085" name="Group 8"/>
            <p:cNvGrpSpPr>
              <a:grpSpLocks/>
            </p:cNvGrpSpPr>
            <p:nvPr/>
          </p:nvGrpSpPr>
          <p:grpSpPr bwMode="auto">
            <a:xfrm>
              <a:off x="4329113" y="2200275"/>
              <a:ext cx="2625725" cy="431800"/>
              <a:chOff x="1842" y="3050"/>
              <a:chExt cx="1654" cy="272"/>
            </a:xfrm>
          </p:grpSpPr>
          <p:sp>
            <p:nvSpPr>
              <p:cNvPr id="3129" name="Oval 9"/>
              <p:cNvSpPr>
                <a:spLocks noChangeAspect="1" noChangeArrowheads="1"/>
              </p:cNvSpPr>
              <p:nvPr/>
            </p:nvSpPr>
            <p:spPr bwMode="auto">
              <a:xfrm>
                <a:off x="2533" y="3050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30" name="Oval 10"/>
              <p:cNvSpPr>
                <a:spLocks noChangeAspect="1" noChangeArrowheads="1"/>
              </p:cNvSpPr>
              <p:nvPr/>
            </p:nvSpPr>
            <p:spPr bwMode="auto">
              <a:xfrm>
                <a:off x="2878" y="3050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31" name="Oval 11"/>
              <p:cNvSpPr>
                <a:spLocks noChangeAspect="1" noChangeArrowheads="1"/>
              </p:cNvSpPr>
              <p:nvPr/>
            </p:nvSpPr>
            <p:spPr bwMode="auto">
              <a:xfrm>
                <a:off x="3224" y="3050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32" name="Oval 12"/>
              <p:cNvSpPr>
                <a:spLocks noChangeAspect="1" noChangeArrowheads="1"/>
              </p:cNvSpPr>
              <p:nvPr/>
            </p:nvSpPr>
            <p:spPr bwMode="auto">
              <a:xfrm>
                <a:off x="2187" y="3050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33" name="Oval 13"/>
              <p:cNvSpPr>
                <a:spLocks noChangeAspect="1" noChangeArrowheads="1"/>
              </p:cNvSpPr>
              <p:nvPr/>
            </p:nvSpPr>
            <p:spPr bwMode="auto">
              <a:xfrm>
                <a:off x="1842" y="3050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086" name="Group 14"/>
            <p:cNvGrpSpPr>
              <a:grpSpLocks/>
            </p:cNvGrpSpPr>
            <p:nvPr/>
          </p:nvGrpSpPr>
          <p:grpSpPr bwMode="auto">
            <a:xfrm>
              <a:off x="4376738" y="2187575"/>
              <a:ext cx="2557462" cy="476250"/>
              <a:chOff x="1872" y="3042"/>
              <a:chExt cx="1611" cy="300"/>
            </a:xfrm>
          </p:grpSpPr>
          <p:sp>
            <p:nvSpPr>
              <p:cNvPr id="3124" name="Text Box 15"/>
              <p:cNvSpPr txBox="1">
                <a:spLocks noChangeArrowheads="1"/>
              </p:cNvSpPr>
              <p:nvPr/>
            </p:nvSpPr>
            <p:spPr bwMode="auto">
              <a:xfrm>
                <a:off x="2903" y="3048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25" name="Text Box 16"/>
              <p:cNvSpPr txBox="1">
                <a:spLocks noChangeArrowheads="1"/>
              </p:cNvSpPr>
              <p:nvPr/>
            </p:nvSpPr>
            <p:spPr bwMode="auto">
              <a:xfrm>
                <a:off x="2211" y="3054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26" name="Text Box 17"/>
              <p:cNvSpPr txBox="1">
                <a:spLocks noChangeArrowheads="1"/>
              </p:cNvSpPr>
              <p:nvPr/>
            </p:nvSpPr>
            <p:spPr bwMode="auto">
              <a:xfrm>
                <a:off x="3257" y="3045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27" name="Text Box 18"/>
              <p:cNvSpPr txBox="1">
                <a:spLocks noChangeArrowheads="1"/>
              </p:cNvSpPr>
              <p:nvPr/>
            </p:nvSpPr>
            <p:spPr bwMode="auto">
              <a:xfrm>
                <a:off x="1872" y="3042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28" name="Text Box 19"/>
              <p:cNvSpPr txBox="1">
                <a:spLocks noChangeArrowheads="1"/>
              </p:cNvSpPr>
              <p:nvPr/>
            </p:nvSpPr>
            <p:spPr bwMode="auto">
              <a:xfrm>
                <a:off x="2561" y="3042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</p:grpSp>
        <p:grpSp>
          <p:nvGrpSpPr>
            <p:cNvPr id="3087" name="Group 20"/>
            <p:cNvGrpSpPr>
              <a:grpSpLocks/>
            </p:cNvGrpSpPr>
            <p:nvPr/>
          </p:nvGrpSpPr>
          <p:grpSpPr bwMode="auto">
            <a:xfrm>
              <a:off x="4343400" y="3243263"/>
              <a:ext cx="2625725" cy="431800"/>
              <a:chOff x="1842" y="3050"/>
              <a:chExt cx="1654" cy="272"/>
            </a:xfrm>
          </p:grpSpPr>
          <p:sp>
            <p:nvSpPr>
              <p:cNvPr id="3119" name="Oval 21"/>
              <p:cNvSpPr>
                <a:spLocks noChangeAspect="1" noChangeArrowheads="1"/>
              </p:cNvSpPr>
              <p:nvPr/>
            </p:nvSpPr>
            <p:spPr bwMode="auto">
              <a:xfrm>
                <a:off x="2533" y="3050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20" name="Oval 22"/>
              <p:cNvSpPr>
                <a:spLocks noChangeAspect="1" noChangeArrowheads="1"/>
              </p:cNvSpPr>
              <p:nvPr/>
            </p:nvSpPr>
            <p:spPr bwMode="auto">
              <a:xfrm>
                <a:off x="2878" y="3050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21" name="Oval 23"/>
              <p:cNvSpPr>
                <a:spLocks noChangeAspect="1" noChangeArrowheads="1"/>
              </p:cNvSpPr>
              <p:nvPr/>
            </p:nvSpPr>
            <p:spPr bwMode="auto">
              <a:xfrm>
                <a:off x="3224" y="3050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22" name="Oval 24"/>
              <p:cNvSpPr>
                <a:spLocks noChangeAspect="1" noChangeArrowheads="1"/>
              </p:cNvSpPr>
              <p:nvPr/>
            </p:nvSpPr>
            <p:spPr bwMode="auto">
              <a:xfrm>
                <a:off x="2187" y="3050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23" name="Oval 25"/>
              <p:cNvSpPr>
                <a:spLocks noChangeAspect="1" noChangeArrowheads="1"/>
              </p:cNvSpPr>
              <p:nvPr/>
            </p:nvSpPr>
            <p:spPr bwMode="auto">
              <a:xfrm>
                <a:off x="1842" y="3050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088" name="Group 26"/>
            <p:cNvGrpSpPr>
              <a:grpSpLocks/>
            </p:cNvGrpSpPr>
            <p:nvPr/>
          </p:nvGrpSpPr>
          <p:grpSpPr bwMode="auto">
            <a:xfrm>
              <a:off x="4584700" y="2697163"/>
              <a:ext cx="2076450" cy="431800"/>
              <a:chOff x="2035" y="3371"/>
              <a:chExt cx="1308" cy="272"/>
            </a:xfrm>
          </p:grpSpPr>
          <p:sp>
            <p:nvSpPr>
              <p:cNvPr id="3115" name="Oval 27"/>
              <p:cNvSpPr>
                <a:spLocks noChangeAspect="1" noChangeArrowheads="1"/>
              </p:cNvSpPr>
              <p:nvPr/>
            </p:nvSpPr>
            <p:spPr bwMode="auto">
              <a:xfrm>
                <a:off x="2726" y="3371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6" name="Oval 28"/>
              <p:cNvSpPr>
                <a:spLocks noChangeAspect="1" noChangeArrowheads="1"/>
              </p:cNvSpPr>
              <p:nvPr/>
            </p:nvSpPr>
            <p:spPr bwMode="auto">
              <a:xfrm>
                <a:off x="3071" y="3371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7" name="Oval 29"/>
              <p:cNvSpPr>
                <a:spLocks noChangeAspect="1" noChangeArrowheads="1"/>
              </p:cNvSpPr>
              <p:nvPr/>
            </p:nvSpPr>
            <p:spPr bwMode="auto">
              <a:xfrm>
                <a:off x="2380" y="3371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8" name="Oval 30"/>
              <p:cNvSpPr>
                <a:spLocks noChangeAspect="1" noChangeArrowheads="1"/>
              </p:cNvSpPr>
              <p:nvPr/>
            </p:nvSpPr>
            <p:spPr bwMode="auto">
              <a:xfrm>
                <a:off x="2035" y="3371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089" name="Group 31"/>
            <p:cNvGrpSpPr>
              <a:grpSpLocks/>
            </p:cNvGrpSpPr>
            <p:nvPr/>
          </p:nvGrpSpPr>
          <p:grpSpPr bwMode="auto">
            <a:xfrm>
              <a:off x="4637088" y="3771900"/>
              <a:ext cx="2076450" cy="431800"/>
              <a:chOff x="2035" y="3371"/>
              <a:chExt cx="1308" cy="272"/>
            </a:xfrm>
          </p:grpSpPr>
          <p:sp>
            <p:nvSpPr>
              <p:cNvPr id="3111" name="Oval 32"/>
              <p:cNvSpPr>
                <a:spLocks noChangeAspect="1" noChangeArrowheads="1"/>
              </p:cNvSpPr>
              <p:nvPr/>
            </p:nvSpPr>
            <p:spPr bwMode="auto">
              <a:xfrm>
                <a:off x="2726" y="3371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2" name="Oval 33"/>
              <p:cNvSpPr>
                <a:spLocks noChangeAspect="1" noChangeArrowheads="1"/>
              </p:cNvSpPr>
              <p:nvPr/>
            </p:nvSpPr>
            <p:spPr bwMode="auto">
              <a:xfrm>
                <a:off x="3071" y="3371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3" name="Oval 34"/>
              <p:cNvSpPr>
                <a:spLocks noChangeAspect="1" noChangeArrowheads="1"/>
              </p:cNvSpPr>
              <p:nvPr/>
            </p:nvSpPr>
            <p:spPr bwMode="auto">
              <a:xfrm>
                <a:off x="2380" y="3371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14" name="Oval 35"/>
              <p:cNvSpPr>
                <a:spLocks noChangeAspect="1" noChangeArrowheads="1"/>
              </p:cNvSpPr>
              <p:nvPr/>
            </p:nvSpPr>
            <p:spPr bwMode="auto">
              <a:xfrm>
                <a:off x="2035" y="3371"/>
                <a:ext cx="272" cy="272"/>
              </a:xfrm>
              <a:prstGeom prst="ellipse">
                <a:avLst/>
              </a:prstGeom>
              <a:gradFill rotWithShape="1">
                <a:gsLst>
                  <a:gs pos="0">
                    <a:srgbClr val="3399FF"/>
                  </a:gs>
                  <a:gs pos="100000">
                    <a:srgbClr val="1847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090" name="Group 36"/>
            <p:cNvGrpSpPr>
              <a:grpSpLocks/>
            </p:cNvGrpSpPr>
            <p:nvPr/>
          </p:nvGrpSpPr>
          <p:grpSpPr bwMode="auto">
            <a:xfrm>
              <a:off x="4378325" y="3217863"/>
              <a:ext cx="2557463" cy="476250"/>
              <a:chOff x="1872" y="3042"/>
              <a:chExt cx="1611" cy="300"/>
            </a:xfrm>
          </p:grpSpPr>
          <p:sp>
            <p:nvSpPr>
              <p:cNvPr id="3106" name="Text Box 37"/>
              <p:cNvSpPr txBox="1">
                <a:spLocks noChangeArrowheads="1"/>
              </p:cNvSpPr>
              <p:nvPr/>
            </p:nvSpPr>
            <p:spPr bwMode="auto">
              <a:xfrm>
                <a:off x="2903" y="3048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07" name="Text Box 38"/>
              <p:cNvSpPr txBox="1">
                <a:spLocks noChangeArrowheads="1"/>
              </p:cNvSpPr>
              <p:nvPr/>
            </p:nvSpPr>
            <p:spPr bwMode="auto">
              <a:xfrm>
                <a:off x="2211" y="3054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08" name="Text Box 39"/>
              <p:cNvSpPr txBox="1">
                <a:spLocks noChangeArrowheads="1"/>
              </p:cNvSpPr>
              <p:nvPr/>
            </p:nvSpPr>
            <p:spPr bwMode="auto">
              <a:xfrm>
                <a:off x="3257" y="3045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09" name="Text Box 40"/>
              <p:cNvSpPr txBox="1">
                <a:spLocks noChangeArrowheads="1"/>
              </p:cNvSpPr>
              <p:nvPr/>
            </p:nvSpPr>
            <p:spPr bwMode="auto">
              <a:xfrm>
                <a:off x="1872" y="3042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10" name="Text Box 41"/>
              <p:cNvSpPr txBox="1">
                <a:spLocks noChangeArrowheads="1"/>
              </p:cNvSpPr>
              <p:nvPr/>
            </p:nvSpPr>
            <p:spPr bwMode="auto">
              <a:xfrm>
                <a:off x="2561" y="3042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</p:grpSp>
        <p:grpSp>
          <p:nvGrpSpPr>
            <p:cNvPr id="3091" name="Group 42"/>
            <p:cNvGrpSpPr>
              <a:grpSpLocks/>
            </p:cNvGrpSpPr>
            <p:nvPr/>
          </p:nvGrpSpPr>
          <p:grpSpPr bwMode="auto">
            <a:xfrm>
              <a:off x="4645025" y="2697163"/>
              <a:ext cx="1995488" cy="476250"/>
              <a:chOff x="2081" y="3379"/>
              <a:chExt cx="1257" cy="300"/>
            </a:xfrm>
          </p:grpSpPr>
          <p:sp>
            <p:nvSpPr>
              <p:cNvPr id="3102" name="Text Box 43"/>
              <p:cNvSpPr txBox="1">
                <a:spLocks noChangeArrowheads="1"/>
              </p:cNvSpPr>
              <p:nvPr/>
            </p:nvSpPr>
            <p:spPr bwMode="auto">
              <a:xfrm>
                <a:off x="3112" y="3385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03" name="Text Box 44"/>
              <p:cNvSpPr txBox="1">
                <a:spLocks noChangeArrowheads="1"/>
              </p:cNvSpPr>
              <p:nvPr/>
            </p:nvSpPr>
            <p:spPr bwMode="auto">
              <a:xfrm>
                <a:off x="2420" y="3391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04" name="Text Box 45"/>
              <p:cNvSpPr txBox="1">
                <a:spLocks noChangeArrowheads="1"/>
              </p:cNvSpPr>
              <p:nvPr/>
            </p:nvSpPr>
            <p:spPr bwMode="auto">
              <a:xfrm>
                <a:off x="2081" y="3379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05" name="Text Box 46"/>
              <p:cNvSpPr txBox="1">
                <a:spLocks noChangeArrowheads="1"/>
              </p:cNvSpPr>
              <p:nvPr/>
            </p:nvSpPr>
            <p:spPr bwMode="auto">
              <a:xfrm>
                <a:off x="2770" y="3379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</p:grpSp>
        <p:grpSp>
          <p:nvGrpSpPr>
            <p:cNvPr id="3092" name="Group 47"/>
            <p:cNvGrpSpPr>
              <a:grpSpLocks/>
            </p:cNvGrpSpPr>
            <p:nvPr/>
          </p:nvGrpSpPr>
          <p:grpSpPr bwMode="auto">
            <a:xfrm>
              <a:off x="4684713" y="3740150"/>
              <a:ext cx="1995487" cy="476250"/>
              <a:chOff x="2081" y="3379"/>
              <a:chExt cx="1257" cy="300"/>
            </a:xfrm>
          </p:grpSpPr>
          <p:sp>
            <p:nvSpPr>
              <p:cNvPr id="3098" name="Text Box 48"/>
              <p:cNvSpPr txBox="1">
                <a:spLocks noChangeArrowheads="1"/>
              </p:cNvSpPr>
              <p:nvPr/>
            </p:nvSpPr>
            <p:spPr bwMode="auto">
              <a:xfrm>
                <a:off x="3112" y="3385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099" name="Text Box 49"/>
              <p:cNvSpPr txBox="1">
                <a:spLocks noChangeArrowheads="1"/>
              </p:cNvSpPr>
              <p:nvPr/>
            </p:nvSpPr>
            <p:spPr bwMode="auto">
              <a:xfrm>
                <a:off x="2420" y="3391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00" name="Text Box 50"/>
              <p:cNvSpPr txBox="1">
                <a:spLocks noChangeArrowheads="1"/>
              </p:cNvSpPr>
              <p:nvPr/>
            </p:nvSpPr>
            <p:spPr bwMode="auto">
              <a:xfrm>
                <a:off x="2081" y="3379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  <p:sp>
            <p:nvSpPr>
              <p:cNvPr id="3101" name="Text Box 51"/>
              <p:cNvSpPr txBox="1">
                <a:spLocks noChangeArrowheads="1"/>
              </p:cNvSpPr>
              <p:nvPr/>
            </p:nvSpPr>
            <p:spPr bwMode="auto">
              <a:xfrm>
                <a:off x="2770" y="3379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aseline="-25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baseline="0"/>
                  <a:t>+</a:t>
                </a:r>
              </a:p>
            </p:txBody>
          </p:sp>
        </p:grpSp>
      </p:grpSp>
      <p:graphicFrame>
        <p:nvGraphicFramePr>
          <p:cNvPr id="162871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860279"/>
              </p:ext>
            </p:extLst>
          </p:nvPr>
        </p:nvGraphicFramePr>
        <p:xfrm>
          <a:off x="977900" y="2080095"/>
          <a:ext cx="1892300" cy="774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78" name="Equation" r:id="rId6" imgW="1091880" imgH="444240" progId="Equation.3">
                  <p:embed/>
                </p:oleObj>
              </mc:Choice>
              <mc:Fallback>
                <p:oleObj name="Equation" r:id="rId6" imgW="1091880" imgH="444240" progId="Equation.3">
                  <p:embed/>
                  <p:pic>
                    <p:nvPicPr>
                      <p:cNvPr id="162871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080095"/>
                        <a:ext cx="1892300" cy="7744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72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703770"/>
              </p:ext>
            </p:extLst>
          </p:nvPr>
        </p:nvGraphicFramePr>
        <p:xfrm>
          <a:off x="2814638" y="3048793"/>
          <a:ext cx="2553658" cy="8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79" name="Equation" r:id="rId8" imgW="1447560" imgH="495000" progId="Equation.3">
                  <p:embed/>
                </p:oleObj>
              </mc:Choice>
              <mc:Fallback>
                <p:oleObj name="Equation" r:id="rId8" imgW="1447560" imgH="495000" progId="Equation.3">
                  <p:embed/>
                  <p:pic>
                    <p:nvPicPr>
                      <p:cNvPr id="162872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8" y="3048793"/>
                        <a:ext cx="2553658" cy="877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73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883108"/>
              </p:ext>
            </p:extLst>
          </p:nvPr>
        </p:nvGraphicFramePr>
        <p:xfrm>
          <a:off x="3146375" y="2069482"/>
          <a:ext cx="2239962" cy="826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80" name="Equation" r:id="rId10" imgW="1282680" imgH="469800" progId="Equation.3">
                  <p:embed/>
                </p:oleObj>
              </mc:Choice>
              <mc:Fallback>
                <p:oleObj name="Equation" r:id="rId10" imgW="1282680" imgH="469800" progId="Equation.3">
                  <p:embed/>
                  <p:pic>
                    <p:nvPicPr>
                      <p:cNvPr id="162873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375" y="2069482"/>
                        <a:ext cx="2239962" cy="8261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74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572483"/>
              </p:ext>
            </p:extLst>
          </p:nvPr>
        </p:nvGraphicFramePr>
        <p:xfrm>
          <a:off x="376239" y="3071812"/>
          <a:ext cx="1970872" cy="83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81" name="Equation" r:id="rId12" imgW="1117440" imgH="469800" progId="Equation.3">
                  <p:embed/>
                </p:oleObj>
              </mc:Choice>
              <mc:Fallback>
                <p:oleObj name="Equation" r:id="rId12" imgW="1117440" imgH="469800" progId="Equation.3">
                  <p:embed/>
                  <p:pic>
                    <p:nvPicPr>
                      <p:cNvPr id="162874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9" y="3071812"/>
                        <a:ext cx="1970872" cy="83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76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673178"/>
              </p:ext>
            </p:extLst>
          </p:nvPr>
        </p:nvGraphicFramePr>
        <p:xfrm>
          <a:off x="5857876" y="3048000"/>
          <a:ext cx="2576364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82" name="Equation" r:id="rId14" imgW="1460160" imgH="495000" progId="Equation.3">
                  <p:embed/>
                </p:oleObj>
              </mc:Choice>
              <mc:Fallback>
                <p:oleObj name="Equation" r:id="rId14" imgW="1460160" imgH="495000" progId="Equation.3">
                  <p:embed/>
                  <p:pic>
                    <p:nvPicPr>
                      <p:cNvPr id="162876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76" y="3048000"/>
                        <a:ext cx="2576364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903745"/>
              </p:ext>
            </p:extLst>
          </p:nvPr>
        </p:nvGraphicFramePr>
        <p:xfrm>
          <a:off x="2321718" y="4582170"/>
          <a:ext cx="38147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83" name="Equation" r:id="rId16" imgW="1981200" imgH="241300" progId="Equation.3">
                  <p:embed/>
                </p:oleObj>
              </mc:Choice>
              <mc:Fallback>
                <p:oleObj name="Equation" r:id="rId16" imgW="1981200" imgH="24130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718" y="4582170"/>
                        <a:ext cx="38147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1933759" y="5174307"/>
            <a:ext cx="1369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0" dirty="0" smtClean="0"/>
              <a:t>Electron coordinates</a:t>
            </a:r>
            <a:endParaRPr lang="en-US" baseline="0" dirty="0"/>
          </a:p>
        </p:txBody>
      </p:sp>
      <p:sp>
        <p:nvSpPr>
          <p:cNvPr id="66" name="TextBox 65"/>
          <p:cNvSpPr txBox="1"/>
          <p:nvPr/>
        </p:nvSpPr>
        <p:spPr>
          <a:xfrm>
            <a:off x="3695252" y="522510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/>
              <a:t>Ion coordinates</a:t>
            </a:r>
            <a:endParaRPr lang="en-US" baseline="0" dirty="0"/>
          </a:p>
        </p:txBody>
      </p:sp>
      <p:sp>
        <p:nvSpPr>
          <p:cNvPr id="67" name="Line 7"/>
          <p:cNvSpPr>
            <a:spLocks noChangeShapeType="1"/>
          </p:cNvSpPr>
          <p:nvPr/>
        </p:nvSpPr>
        <p:spPr bwMode="auto">
          <a:xfrm flipV="1">
            <a:off x="2528093" y="4958407"/>
            <a:ext cx="609600" cy="3556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68" name="Line 7"/>
          <p:cNvSpPr>
            <a:spLocks noChangeShapeType="1"/>
          </p:cNvSpPr>
          <p:nvPr/>
        </p:nvSpPr>
        <p:spPr bwMode="auto">
          <a:xfrm flipH="1" flipV="1">
            <a:off x="3683793" y="4971107"/>
            <a:ext cx="838200" cy="2667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 animBg="1"/>
      <p:bldP spid="6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89352"/>
              </p:ext>
            </p:extLst>
          </p:nvPr>
        </p:nvGraphicFramePr>
        <p:xfrm>
          <a:off x="457200" y="3505200"/>
          <a:ext cx="8290923" cy="1824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9" r:id="rId4" imgW="23644440" imgH="5193360" progId="">
                  <p:embed/>
                </p:oleObj>
              </mc:Choice>
              <mc:Fallback>
                <p:oleObj r:id="rId4" imgW="23644440" imgH="5193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3505200"/>
                        <a:ext cx="8290923" cy="1824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795" name="Title 1"/>
          <p:cNvSpPr txBox="1">
            <a:spLocks/>
          </p:cNvSpPr>
          <p:nvPr/>
        </p:nvSpPr>
        <p:spPr bwMode="auto">
          <a:xfrm>
            <a:off x="1524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Systems with d-states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200255"/>
              </p:ext>
            </p:extLst>
          </p:nvPr>
        </p:nvGraphicFramePr>
        <p:xfrm>
          <a:off x="120706" y="1295400"/>
          <a:ext cx="9003319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0" r:id="rId6" imgW="22260240" imgH="4139640" progId="">
                  <p:embed/>
                </p:oleObj>
              </mc:Choice>
              <mc:Fallback>
                <p:oleObj r:id="rId6" imgW="22260240" imgH="4139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706" y="1295400"/>
                        <a:ext cx="9003319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186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795" name="Title 1"/>
          <p:cNvSpPr txBox="1">
            <a:spLocks/>
          </p:cNvSpPr>
          <p:nvPr/>
        </p:nvSpPr>
        <p:spPr bwMode="auto">
          <a:xfrm>
            <a:off x="152400" y="228600"/>
            <a:ext cx="8839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Quasiparticle band structures of STO and BTO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246810"/>
              </p:ext>
            </p:extLst>
          </p:nvPr>
        </p:nvGraphicFramePr>
        <p:xfrm>
          <a:off x="4038600" y="1104900"/>
          <a:ext cx="4114800" cy="573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6" r:id="rId4" imgW="9498240" imgH="13218840" progId="">
                  <p:embed/>
                </p:oleObj>
              </mc:Choice>
              <mc:Fallback>
                <p:oleObj r:id="rId4" imgW="9498240" imgH="13218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38600" y="1104900"/>
                        <a:ext cx="4114800" cy="5738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74427"/>
              </p:ext>
            </p:extLst>
          </p:nvPr>
        </p:nvGraphicFramePr>
        <p:xfrm>
          <a:off x="701336" y="1099928"/>
          <a:ext cx="2870518" cy="2711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7" r:id="rId6" imgW="9625320" imgH="9079200" progId="">
                  <p:embed/>
                </p:oleObj>
              </mc:Choice>
              <mc:Fallback>
                <p:oleObj r:id="rId6" imgW="9625320" imgH="9079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1336" y="1099928"/>
                        <a:ext cx="2870518" cy="2711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090143"/>
              </p:ext>
            </p:extLst>
          </p:nvPr>
        </p:nvGraphicFramePr>
        <p:xfrm>
          <a:off x="656208" y="3883041"/>
          <a:ext cx="3153792" cy="288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8" r:id="rId8" imgW="10577520" imgH="9663480" progId="">
                  <p:embed/>
                </p:oleObj>
              </mc:Choice>
              <mc:Fallback>
                <p:oleObj r:id="rId8" imgW="10577520" imgH="9663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6208" y="3883041"/>
                        <a:ext cx="3153792" cy="288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07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795" name="Title 1"/>
          <p:cNvSpPr txBox="1">
            <a:spLocks/>
          </p:cNvSpPr>
          <p:nvPr/>
        </p:nvSpPr>
        <p:spPr bwMode="auto">
          <a:xfrm>
            <a:off x="1524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Systems with d-states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126433"/>
              </p:ext>
            </p:extLst>
          </p:nvPr>
        </p:nvGraphicFramePr>
        <p:xfrm>
          <a:off x="152400" y="1295399"/>
          <a:ext cx="8686800" cy="4289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9" r:id="rId4" imgW="22615560" imgH="11149200" progId="">
                  <p:embed/>
                </p:oleObj>
              </mc:Choice>
              <mc:Fallback>
                <p:oleObj r:id="rId4" imgW="22615560" imgH="11149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295399"/>
                        <a:ext cx="8686800" cy="4289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429000" y="4495800"/>
            <a:ext cx="1447800" cy="838200"/>
          </a:xfrm>
          <a:prstGeom prst="roundRect">
            <a:avLst/>
          </a:prstGeom>
          <a:solidFill>
            <a:srgbClr val="FF0000">
              <a:alpha val="18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239000" y="4477305"/>
            <a:ext cx="1447800" cy="838200"/>
          </a:xfrm>
          <a:prstGeom prst="roundRect">
            <a:avLst/>
          </a:prstGeom>
          <a:solidFill>
            <a:srgbClr val="FF0000">
              <a:alpha val="18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986319"/>
              </p:ext>
            </p:extLst>
          </p:nvPr>
        </p:nvGraphicFramePr>
        <p:xfrm>
          <a:off x="148600" y="1066800"/>
          <a:ext cx="8846799" cy="1483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4" r:id="rId4" imgW="19796760" imgH="3314160" progId="">
                  <p:embed/>
                </p:oleObj>
              </mc:Choice>
              <mc:Fallback>
                <p:oleObj r:id="rId4" imgW="19796760" imgH="3314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600" y="1066800"/>
                        <a:ext cx="8846799" cy="1483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771" name="Title 1"/>
          <p:cNvSpPr txBox="1">
            <a:spLocks/>
          </p:cNvSpPr>
          <p:nvPr/>
        </p:nvSpPr>
        <p:spPr bwMode="auto">
          <a:xfrm>
            <a:off x="1524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Hybrid organic-inorganic </a:t>
            </a:r>
            <a:r>
              <a:rPr lang="en-US" altLang="zh-CN" sz="3600" b="1" i="1" dirty="0" err="1" smtClean="0">
                <a:solidFill>
                  <a:srgbClr val="0000CC"/>
                </a:solidFill>
              </a:rPr>
              <a:t>perovskites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47800" y="4130590"/>
            <a:ext cx="5791200" cy="272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90500" y="260808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One of the difficulties of calculating the quasiparticle properties of hybrid perovskites is random orientations if the organic molecule and the structure distortions – need large unit cells and average over many distorted structures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458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795" name="Title 1"/>
          <p:cNvSpPr txBox="1">
            <a:spLocks/>
          </p:cNvSpPr>
          <p:nvPr/>
        </p:nvSpPr>
        <p:spPr bwMode="auto">
          <a:xfrm>
            <a:off x="1524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Quasiparticle band gap of MAPbI3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8" y="1219200"/>
            <a:ext cx="8120062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5670550" y="1400175"/>
            <a:ext cx="9144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858000" y="4797425"/>
            <a:ext cx="1219200" cy="792163"/>
          </a:xfrm>
          <a:prstGeom prst="ellipse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33850" y="5589588"/>
            <a:ext cx="1536700" cy="790575"/>
          </a:xfrm>
          <a:prstGeom prst="ellipse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00" name="Rectangle 4"/>
          <p:cNvSpPr>
            <a:spLocks noChangeArrowheads="1"/>
          </p:cNvSpPr>
          <p:nvPr/>
        </p:nvSpPr>
        <p:spPr bwMode="auto">
          <a:xfrm>
            <a:off x="0" y="6392863"/>
            <a:ext cx="30130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/>
              <a:t>PRB </a:t>
            </a:r>
            <a:r>
              <a:rPr lang="en-US" altLang="zh-CN" sz="2400" b="1"/>
              <a:t>93</a:t>
            </a:r>
            <a:r>
              <a:rPr lang="en-US" altLang="zh-CN" sz="2400"/>
              <a:t>, 085202 (2016)</a:t>
            </a:r>
          </a:p>
        </p:txBody>
      </p:sp>
    </p:spTree>
    <p:extLst>
      <p:ext uri="{BB962C8B-B14F-4D97-AF65-F5344CB8AC3E}">
        <p14:creationId xmlns:p14="http://schemas.microsoft.com/office/powerpoint/2010/main" val="349291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1925" y="1263650"/>
            <a:ext cx="8220075" cy="5078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(Forget about </a:t>
            </a:r>
            <a:r>
              <a:rPr lang="en-US" altLang="zh-CN" sz="2400" dirty="0" err="1" smtClean="0"/>
              <a:t>ZnO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or </a:t>
            </a:r>
            <a:r>
              <a:rPr lang="en-US" altLang="zh-CN" sz="2400" dirty="0" err="1" smtClean="0"/>
              <a:t>CuCl</a:t>
            </a:r>
            <a:r>
              <a:rPr lang="en-US" altLang="zh-CN" sz="2400" dirty="0" smtClean="0"/>
              <a:t>) </a:t>
            </a:r>
            <a:r>
              <a:rPr lang="en-US" altLang="zh-CN" sz="2400" dirty="0"/>
              <a:t>For a 2-atom </a:t>
            </a:r>
            <a:r>
              <a:rPr lang="en-US" altLang="zh-CN" sz="2400" dirty="0" err="1"/>
              <a:t>MgO</a:t>
            </a:r>
            <a:r>
              <a:rPr lang="en-US" altLang="zh-CN" sz="2400" dirty="0"/>
              <a:t>, we need about </a:t>
            </a:r>
            <a:r>
              <a:rPr lang="en-US" altLang="zh-CN" sz="2400" dirty="0" smtClean="0"/>
              <a:t>1,000 </a:t>
            </a:r>
            <a:r>
              <a:rPr lang="en-US" altLang="zh-CN" sz="2400" dirty="0"/>
              <a:t>conduction bands to converge the result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Suppose we are interest in a system containing 200 atoms 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(</a:t>
            </a:r>
            <a:r>
              <a:rPr lang="en-US" altLang="zh-CN" sz="2400" dirty="0" err="1"/>
              <a:t>e.g</a:t>
            </a:r>
            <a:r>
              <a:rPr lang="en-US" altLang="zh-CN" sz="2400" dirty="0"/>
              <a:t>, a </a:t>
            </a:r>
            <a:r>
              <a:rPr lang="en-US" altLang="zh-CN" sz="2400" dirty="0" err="1"/>
              <a:t>supercell</a:t>
            </a:r>
            <a:r>
              <a:rPr lang="en-US" altLang="zh-CN" sz="2400" dirty="0"/>
              <a:t> containing a defect</a:t>
            </a:r>
            <a:r>
              <a:rPr lang="en-US" altLang="zh-CN" sz="2400" dirty="0" smtClean="0"/>
              <a:t>), </a:t>
            </a:r>
            <a:r>
              <a:rPr lang="en-US" altLang="zh-CN" sz="2400" dirty="0"/>
              <a:t>we will need 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 dirty="0"/>
          </a:p>
          <a:p>
            <a:pPr marL="285750" indent="-285750">
              <a:buFont typeface="Arial" charset="0"/>
              <a:buChar char="•"/>
            </a:pP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zh-CN" sz="2400" dirty="0"/>
          </a:p>
          <a:p>
            <a:pPr marL="285750" indent="-285750"/>
            <a:r>
              <a:rPr lang="en-US" altLang="zh-CN" sz="2400" dirty="0"/>
              <a:t>     to achieve the same level of convergence</a:t>
            </a:r>
          </a:p>
          <a:p>
            <a:pPr marL="285750" indent="-285750"/>
            <a:endParaRPr lang="en-US" altLang="zh-CN" sz="2400" dirty="0">
              <a:solidFill>
                <a:srgbClr val="0000F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>
                <a:solidFill>
                  <a:srgbClr val="0000FF"/>
                </a:solidFill>
              </a:rPr>
              <a:t>Not only calculating the wave functions is hard (if possible), but storing these wave functions is extremely problematic, not to mention the subsequent GW calculations</a:t>
            </a:r>
          </a:p>
        </p:txBody>
      </p:sp>
      <p:sp>
        <p:nvSpPr>
          <p:cNvPr id="24579" name="TextBox 14"/>
          <p:cNvSpPr txBox="1">
            <a:spLocks noChangeArrowheads="1"/>
          </p:cNvSpPr>
          <p:nvPr/>
        </p:nvSpPr>
        <p:spPr bwMode="auto">
          <a:xfrm>
            <a:off x="76200" y="-10418"/>
            <a:ext cx="610795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CC"/>
                </a:solidFill>
              </a:rPr>
              <a:t>GW calculations for large systems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?</a:t>
            </a:r>
          </a:p>
          <a:p>
            <a:r>
              <a:rPr lang="en-US" altLang="zh-CN" sz="3200" b="1" i="1" dirty="0" smtClean="0">
                <a:solidFill>
                  <a:srgbClr val="0000CC"/>
                </a:solidFill>
              </a:rPr>
              <a:t>High-throughput GW calculations?</a:t>
            </a:r>
            <a:endParaRPr lang="en-US" altLang="zh-CN" sz="3200" b="1" i="1" dirty="0">
              <a:solidFill>
                <a:srgbClr val="0000CC"/>
              </a:solidFill>
            </a:endParaRPr>
          </a:p>
        </p:txBody>
      </p:sp>
      <p:graphicFrame>
        <p:nvGraphicFramePr>
          <p:cNvPr id="24580" name="Object 1"/>
          <p:cNvGraphicFramePr>
            <a:graphicFrameLocks noChangeAspect="1"/>
          </p:cNvGraphicFramePr>
          <p:nvPr/>
        </p:nvGraphicFramePr>
        <p:xfrm>
          <a:off x="838200" y="3540125"/>
          <a:ext cx="6629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0" name="Equation" r:id="rId3" imgW="2717640" imgH="203040" progId="Equation.3">
                  <p:embed/>
                </p:oleObj>
              </mc:Choice>
              <mc:Fallback>
                <p:oleObj name="Equation" r:id="rId3" imgW="2717640" imgH="2030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540125"/>
                        <a:ext cx="6629400" cy="49847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D843-1D60-43D0-BE92-9CC28442D998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142875"/>
            <a:ext cx="8229600" cy="762000"/>
          </a:xfrm>
        </p:spPr>
        <p:txBody>
          <a:bodyPr/>
          <a:lstStyle/>
          <a:p>
            <a:pPr algn="l"/>
            <a:r>
              <a:rPr lang="en-US" sz="3200" b="1" i="1" dirty="0" smtClean="0">
                <a:solidFill>
                  <a:srgbClr val="0000CC"/>
                </a:solidFill>
                <a:latin typeface="+mn-lt"/>
              </a:rPr>
              <a:t>Materials properties from first-principles: Difficulties and efforts</a:t>
            </a:r>
            <a:endParaRPr lang="en-US" sz="3200" b="1" i="1" dirty="0">
              <a:solidFill>
                <a:srgbClr val="0000CC"/>
              </a:solidFill>
              <a:latin typeface="+mn-lt"/>
            </a:endParaRPr>
          </a:p>
        </p:txBody>
      </p:sp>
      <p:sp>
        <p:nvSpPr>
          <p:cNvPr id="345092" name="Text Box 4"/>
          <p:cNvSpPr txBox="1">
            <a:spLocks noChangeArrowheads="1"/>
          </p:cNvSpPr>
          <p:nvPr/>
        </p:nvSpPr>
        <p:spPr bwMode="auto">
          <a:xfrm>
            <a:off x="346923" y="2619163"/>
            <a:ext cx="8664575" cy="286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28600" indent="-228600" algn="l">
              <a:defRPr>
                <a:solidFill>
                  <a:schemeClr val="tx1"/>
                </a:solidFill>
                <a:latin typeface="Arial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lang="en-US" sz="2000" baseline="0" dirty="0" smtClean="0"/>
              <a:t>Early efforts:</a:t>
            </a:r>
          </a:p>
          <a:p>
            <a:pPr marL="0" indent="0">
              <a:lnSpc>
                <a:spcPct val="150000"/>
              </a:lnSpc>
            </a:pPr>
            <a:r>
              <a:rPr lang="en-US" sz="2000" baseline="0" dirty="0"/>
              <a:t> </a:t>
            </a:r>
            <a:r>
              <a:rPr lang="en-US" sz="2000" baseline="0" dirty="0" smtClean="0"/>
              <a:t>  - </a:t>
            </a:r>
            <a:r>
              <a:rPr lang="en-US" sz="2000" baseline="0" dirty="0" smtClean="0">
                <a:solidFill>
                  <a:srgbClr val="0000FF"/>
                </a:solidFill>
              </a:rPr>
              <a:t>Hartree</a:t>
            </a:r>
            <a:r>
              <a:rPr lang="en-US" sz="2000" baseline="0" dirty="0" smtClean="0"/>
              <a:t> approximation:</a:t>
            </a:r>
          </a:p>
          <a:p>
            <a:pPr marL="0" indent="0">
              <a:lnSpc>
                <a:spcPct val="200000"/>
              </a:lnSpc>
            </a:pPr>
            <a:r>
              <a:rPr lang="en-US" sz="2000" baseline="0" dirty="0" smtClean="0"/>
              <a:t>   </a:t>
            </a:r>
            <a:r>
              <a:rPr lang="en-US" sz="2000" baseline="0" dirty="0" smtClean="0">
                <a:solidFill>
                  <a:srgbClr val="0000FF"/>
                </a:solidFill>
              </a:rPr>
              <a:t>- Hartree-</a:t>
            </a:r>
            <a:r>
              <a:rPr lang="en-US" sz="2000" baseline="0" dirty="0" err="1" smtClean="0">
                <a:solidFill>
                  <a:srgbClr val="0000FF"/>
                </a:solidFill>
              </a:rPr>
              <a:t>Fock</a:t>
            </a:r>
            <a:r>
              <a:rPr lang="en-US" sz="2000" baseline="0" dirty="0" smtClean="0"/>
              <a:t>: </a:t>
            </a:r>
          </a:p>
          <a:p>
            <a:pPr marL="0" indent="0">
              <a:lnSpc>
                <a:spcPct val="200000"/>
              </a:lnSpc>
            </a:pPr>
            <a:endParaRPr lang="en-US" sz="2000" baseline="0" dirty="0" smtClean="0"/>
          </a:p>
          <a:p>
            <a:pPr marL="0" indent="0">
              <a:lnSpc>
                <a:spcPct val="200000"/>
              </a:lnSpc>
            </a:pPr>
            <a:r>
              <a:rPr lang="en-US" sz="2000" baseline="0" dirty="0" smtClean="0"/>
              <a:t>   - </a:t>
            </a:r>
            <a:r>
              <a:rPr lang="en-US" sz="2000" baseline="0" dirty="0" smtClean="0">
                <a:solidFill>
                  <a:srgbClr val="0000FF"/>
                </a:solidFill>
              </a:rPr>
              <a:t>Slater</a:t>
            </a:r>
            <a:r>
              <a:rPr lang="en-US" sz="2000" baseline="0" dirty="0" smtClean="0"/>
              <a:t>: Replaces the nonlocal exchange with a local potential</a:t>
            </a:r>
            <a:endParaRPr lang="en-US" sz="2000" baseline="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402104" y="3194252"/>
          <a:ext cx="3839809" cy="35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3" name="Equation" r:id="rId3" imgW="2489040" imgH="228600" progId="Equation.3">
                  <p:embed/>
                </p:oleObj>
              </mc:Choice>
              <mc:Fallback>
                <p:oleObj name="Equation" r:id="rId3" imgW="2489040" imgH="2286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104" y="3194252"/>
                        <a:ext cx="3839809" cy="355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461418" y="3779044"/>
          <a:ext cx="44259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4" name="Equation" r:id="rId5" imgW="2869920" imgH="228600" progId="Equation.3">
                  <p:embed/>
                </p:oleObj>
              </mc:Choice>
              <mc:Fallback>
                <p:oleObj name="Equation" r:id="rId5" imgW="2869920" imgH="2286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418" y="3779044"/>
                        <a:ext cx="44259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/>
          </p:nvPr>
        </p:nvGraphicFramePr>
        <p:xfrm>
          <a:off x="1029493" y="4218504"/>
          <a:ext cx="585787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5" name="Equation" r:id="rId7" imgW="3746160" imgH="393480" progId="Equation.3">
                  <p:embed/>
                </p:oleObj>
              </mc:Choice>
              <mc:Fallback>
                <p:oleObj name="Equation" r:id="rId7" imgW="3746160" imgH="393480" progId="Equation.3">
                  <p:embed/>
                  <p:pic>
                    <p:nvPicPr>
                      <p:cNvPr id="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9493" y="4218504"/>
                        <a:ext cx="5857875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366837" y="5378417"/>
          <a:ext cx="5183186" cy="64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6" name="Equation" r:id="rId9" imgW="3136900" imgH="393700" progId="Equation.3">
                  <p:embed/>
                </p:oleObj>
              </mc:Choice>
              <mc:Fallback>
                <p:oleObj name="Equation" r:id="rId9" imgW="3136900" imgH="3937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7" y="5378417"/>
                        <a:ext cx="5183186" cy="6499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954525"/>
              </p:ext>
            </p:extLst>
          </p:nvPr>
        </p:nvGraphicFramePr>
        <p:xfrm>
          <a:off x="1950244" y="1295400"/>
          <a:ext cx="5011738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7" name="Equation" r:id="rId11" imgW="3340080" imgH="927000" progId="Equation.3">
                  <p:embed/>
                </p:oleObj>
              </mc:Choice>
              <mc:Fallback>
                <p:oleObj name="Equation" r:id="rId11" imgW="3340080" imgH="9270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0244" y="1295400"/>
                        <a:ext cx="5011738" cy="1398588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B0F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4" descr="hartree_douglas_a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594" y="1222920"/>
            <a:ext cx="973777" cy="1515785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Fock,middle ag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728" y="2695694"/>
            <a:ext cx="958770" cy="1452870"/>
          </a:xfrm>
          <a:prstGeom prst="rect">
            <a:avLst/>
          </a:prstGeom>
          <a:noFill/>
          <a:ln w="222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398" y="4290284"/>
            <a:ext cx="987848" cy="1498931"/>
          </a:xfrm>
          <a:prstGeom prst="rect">
            <a:avLst/>
          </a:prstGeom>
          <a:noFill/>
          <a:ln w="19050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00211" y="6201437"/>
            <a:ext cx="4714876" cy="369332"/>
          </a:xfrm>
          <a:prstGeom prst="rect">
            <a:avLst/>
          </a:prstGeom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aseline="0" dirty="0"/>
              <a:t>All these efforts relay on the </a:t>
            </a:r>
            <a:r>
              <a:rPr lang="en-US" baseline="0" dirty="0">
                <a:solidFill>
                  <a:srgbClr val="0000FF"/>
                </a:solidFill>
              </a:rPr>
              <a:t>wave </a:t>
            </a:r>
            <a:r>
              <a:rPr lang="en-US" baseline="0" dirty="0" smtClean="0">
                <a:solidFill>
                  <a:srgbClr val="0000FF"/>
                </a:solidFill>
              </a:rPr>
              <a:t>functions.</a:t>
            </a:r>
            <a:endParaRPr lang="en-US" baseline="0" dirty="0"/>
          </a:p>
        </p:txBody>
      </p:sp>
      <p:sp>
        <p:nvSpPr>
          <p:cNvPr id="16" name="Rectangle 15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6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229600" cy="762000"/>
          </a:xfrm>
        </p:spPr>
        <p:txBody>
          <a:bodyPr/>
          <a:lstStyle/>
          <a:p>
            <a:pPr algn="l" eaLnBrk="1" hangingPunct="1"/>
            <a:r>
              <a:rPr lang="en-US" sz="3600" b="1" i="1" dirty="0" smtClean="0">
                <a:solidFill>
                  <a:srgbClr val="0000CC"/>
                </a:solidFill>
              </a:rPr>
              <a:t>Density functional </a:t>
            </a:r>
            <a:r>
              <a:rPr lang="en-US" sz="3600" b="1" i="1" dirty="0">
                <a:solidFill>
                  <a:srgbClr val="0000CC"/>
                </a:solidFill>
              </a:rPr>
              <a:t>t</a:t>
            </a:r>
            <a:r>
              <a:rPr lang="en-US" sz="3600" b="1" i="1" dirty="0" smtClean="0">
                <a:solidFill>
                  <a:srgbClr val="0000CC"/>
                </a:solidFill>
              </a:rPr>
              <a:t>heory (DFT)</a:t>
            </a:r>
          </a:p>
        </p:txBody>
      </p:sp>
      <p:sp>
        <p:nvSpPr>
          <p:cNvPr id="407556" name="Text Box 4"/>
          <p:cNvSpPr txBox="1">
            <a:spLocks noChangeArrowheads="1"/>
          </p:cNvSpPr>
          <p:nvPr/>
        </p:nvSpPr>
        <p:spPr bwMode="auto">
          <a:xfrm>
            <a:off x="309378" y="2477160"/>
            <a:ext cx="8664575" cy="378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28600" indent="-228600" eaLnBrk="0" hangingPunct="0">
              <a:defRPr baseline="-25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buFontTx/>
              <a:buChar char="•"/>
            </a:pPr>
            <a:r>
              <a:rPr lang="en-US" sz="2000" baseline="0" dirty="0"/>
              <a:t>In a paper published in 1964, </a:t>
            </a:r>
            <a:r>
              <a:rPr lang="en-US" sz="2000" baseline="0" dirty="0" err="1"/>
              <a:t>Hohenberg</a:t>
            </a:r>
            <a:r>
              <a:rPr lang="en-US" sz="2000" baseline="0" dirty="0"/>
              <a:t> and Kohn proved that the </a:t>
            </a:r>
            <a:r>
              <a:rPr lang="en-US" sz="2000" baseline="0" dirty="0" smtClean="0"/>
              <a:t> energy </a:t>
            </a:r>
            <a:r>
              <a:rPr lang="en-US" sz="2000" baseline="0" dirty="0"/>
              <a:t>of a many-electron system </a:t>
            </a:r>
            <a:r>
              <a:rPr lang="en-US" sz="2000" baseline="0" dirty="0" smtClean="0"/>
              <a:t>is a </a:t>
            </a:r>
            <a:r>
              <a:rPr lang="en-US" sz="2000" baseline="0" dirty="0">
                <a:solidFill>
                  <a:srgbClr val="0000FF"/>
                </a:solidFill>
              </a:rPr>
              <a:t>universal functional</a:t>
            </a:r>
            <a:r>
              <a:rPr lang="en-US" sz="2000" baseline="0" dirty="0"/>
              <a:t> of its </a:t>
            </a:r>
            <a:r>
              <a:rPr lang="en-US" sz="2000" baseline="0" dirty="0" smtClean="0"/>
              <a:t>charge </a:t>
            </a:r>
            <a:r>
              <a:rPr lang="en-US" sz="2000" baseline="0" dirty="0"/>
              <a:t>density</a:t>
            </a:r>
          </a:p>
          <a:p>
            <a:pPr algn="l" eaLnBrk="1" hangingPunct="1">
              <a:lnSpc>
                <a:spcPct val="200000"/>
              </a:lnSpc>
              <a:buFontTx/>
              <a:buChar char="•"/>
            </a:pPr>
            <a:endParaRPr lang="en-US" sz="2000" baseline="0" dirty="0"/>
          </a:p>
          <a:p>
            <a:pPr algn="l" eaLnBrk="1" hangingPunct="1">
              <a:spcBef>
                <a:spcPts val="1200"/>
              </a:spcBef>
              <a:buFontTx/>
              <a:buChar char="•"/>
            </a:pPr>
            <a:r>
              <a:rPr lang="en-US" sz="2000" baseline="0" dirty="0" smtClean="0"/>
              <a:t>In particular, the </a:t>
            </a:r>
            <a:r>
              <a:rPr lang="en-US" sz="2000" baseline="0" dirty="0"/>
              <a:t>ground state energy of a many-electron system can be expressed as a </a:t>
            </a:r>
            <a:r>
              <a:rPr lang="en-US" sz="2000" baseline="0" dirty="0">
                <a:solidFill>
                  <a:srgbClr val="0000FF"/>
                </a:solidFill>
              </a:rPr>
              <a:t>universal functional</a:t>
            </a:r>
            <a:r>
              <a:rPr lang="en-US" sz="2000" baseline="0" dirty="0"/>
              <a:t> of its ground state charge density</a:t>
            </a:r>
          </a:p>
          <a:p>
            <a:pPr algn="l" eaLnBrk="1" hangingPunct="1">
              <a:buFontTx/>
              <a:buChar char="•"/>
            </a:pPr>
            <a:endParaRPr lang="en-US" sz="2000" baseline="0" dirty="0" smtClean="0"/>
          </a:p>
          <a:p>
            <a:pPr algn="l" eaLnBrk="1" hangingPunct="1">
              <a:buFontTx/>
              <a:buChar char="•"/>
            </a:pPr>
            <a:endParaRPr lang="en-US" sz="2000" baseline="0" dirty="0" smtClean="0"/>
          </a:p>
          <a:p>
            <a:pPr algn="l" eaLnBrk="1" hangingPunct="1">
              <a:spcBef>
                <a:spcPts val="1200"/>
              </a:spcBef>
              <a:buFontTx/>
              <a:buChar char="•"/>
            </a:pPr>
            <a:r>
              <a:rPr lang="en-US" sz="2000" baseline="0" dirty="0" smtClean="0"/>
              <a:t>The </a:t>
            </a:r>
            <a:r>
              <a:rPr lang="en-US" sz="2000" baseline="0" dirty="0"/>
              <a:t>proof of </a:t>
            </a:r>
            <a:r>
              <a:rPr lang="en-US" sz="2000" baseline="0" dirty="0" smtClean="0"/>
              <a:t>this highly </a:t>
            </a:r>
            <a:r>
              <a:rPr lang="en-US" sz="2000" baseline="0" dirty="0" smtClean="0">
                <a:solidFill>
                  <a:srgbClr val="0000FF"/>
                </a:solidFill>
              </a:rPr>
              <a:t>nontrivial</a:t>
            </a:r>
            <a:r>
              <a:rPr lang="en-US" sz="2000" baseline="0" dirty="0" smtClean="0"/>
              <a:t> </a:t>
            </a:r>
            <a:r>
              <a:rPr lang="en-US" sz="2000" baseline="0" dirty="0"/>
              <a:t>fundamental theorem turns out to be surprisingly </a:t>
            </a:r>
            <a:r>
              <a:rPr lang="en-US" sz="2000" baseline="0" dirty="0" smtClean="0"/>
              <a:t>simple.</a:t>
            </a:r>
            <a:endParaRPr lang="en-US" sz="2000" baseline="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310432" y="4994378"/>
          <a:ext cx="1408112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6" name="Equation" r:id="rId3" imgW="711000" imgH="228600" progId="Equation.3">
                  <p:embed/>
                </p:oleObj>
              </mc:Choice>
              <mc:Fallback>
                <p:oleObj name="Equation" r:id="rId3" imgW="711000" imgH="2286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0432" y="4994378"/>
                        <a:ext cx="1408112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rgbClr val="3333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433599" y="3679371"/>
          <a:ext cx="12065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7" name="Equation" r:id="rId5" imgW="609480" imgH="203040" progId="Equation.3">
                  <p:embed/>
                </p:oleObj>
              </mc:Choice>
              <mc:Fallback>
                <p:oleObj name="Equation" r:id="rId5" imgW="609480" imgH="2030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599" y="3679371"/>
                        <a:ext cx="120650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E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rgbClr val="3333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70440" y="5011385"/>
            <a:ext cx="2470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aseline="0" dirty="0" smtClean="0"/>
              <a:t>(Ground state energy)</a:t>
            </a:r>
            <a:endParaRPr lang="en-US" sz="2000" baseline="0" dirty="0"/>
          </a:p>
        </p:txBody>
      </p:sp>
      <p:grpSp>
        <p:nvGrpSpPr>
          <p:cNvPr id="8" name="Group 7"/>
          <p:cNvGrpSpPr/>
          <p:nvPr/>
        </p:nvGrpSpPr>
        <p:grpSpPr>
          <a:xfrm>
            <a:off x="1995055" y="1282535"/>
            <a:ext cx="4809506" cy="1034246"/>
            <a:chOff x="1995055" y="1282535"/>
            <a:chExt cx="4809506" cy="1034246"/>
          </a:xfrm>
        </p:grpSpPr>
        <p:graphicFrame>
          <p:nvGraphicFramePr>
            <p:cNvPr id="10245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2053669" y="1293225"/>
            <a:ext cx="4691516" cy="4396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688" name="Equation" r:id="rId7" imgW="2438280" imgH="228600" progId="Equation.3">
                    <p:embed/>
                  </p:oleObj>
                </mc:Choice>
                <mc:Fallback>
                  <p:oleObj name="Equation" r:id="rId7" imgW="2438280" imgH="228600" progId="Equation.3">
                    <p:embed/>
                    <p:pic>
                      <p:nvPicPr>
                        <p:cNvPr id="1024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3669" y="1293225"/>
                          <a:ext cx="4691516" cy="4396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2123559" y="1799256"/>
            <a:ext cx="4346575" cy="517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689" name="Equation" r:id="rId9" imgW="2361960" imgH="279360" progId="Equation.3">
                    <p:embed/>
                  </p:oleObj>
                </mc:Choice>
                <mc:Fallback>
                  <p:oleObj name="Equation" r:id="rId9" imgW="2361960" imgH="279360" progId="Equation.3">
                    <p:embed/>
                    <p:pic>
                      <p:nvPicPr>
                        <p:cNvPr id="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3559" y="1799256"/>
                          <a:ext cx="4346575" cy="517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6350">
                              <a:solidFill>
                                <a:srgbClr val="3333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/>
            <p:nvPr/>
          </p:nvSpPr>
          <p:spPr bwMode="auto">
            <a:xfrm>
              <a:off x="1995055" y="1282535"/>
              <a:ext cx="4809506" cy="1009403"/>
            </a:xfrm>
            <a:prstGeom prst="rect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980024" y="1395901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aseline="0" dirty="0" smtClean="0">
                <a:solidFill>
                  <a:srgbClr val="FF0000"/>
                </a:solidFill>
              </a:rPr>
              <a:t>X</a:t>
            </a:r>
            <a:endParaRPr lang="en-US" sz="4400" baseline="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7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ChangeArrowheads="1"/>
          </p:cNvSpPr>
          <p:nvPr/>
        </p:nvSpPr>
        <p:spPr bwMode="auto">
          <a:xfrm>
            <a:off x="242299" y="1044795"/>
            <a:ext cx="8570912" cy="348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aseline="0" dirty="0" smtClean="0"/>
              <a:t>In fact, the </a:t>
            </a:r>
            <a:r>
              <a:rPr lang="en-US" sz="2000" baseline="0" dirty="0"/>
              <a:t>concept of “density functional” can be traced back to 1920’s.  </a:t>
            </a:r>
          </a:p>
          <a:p>
            <a:pPr algn="l"/>
            <a:r>
              <a:rPr lang="en-US" sz="2000" baseline="0" dirty="0" smtClean="0"/>
              <a:t>   -  </a:t>
            </a:r>
            <a:r>
              <a:rPr lang="en-US" sz="2000" baseline="0" dirty="0"/>
              <a:t>In the Thomas-Fermi method, the electron density plays a central role</a:t>
            </a:r>
            <a:r>
              <a:rPr lang="en-US" sz="2000" baseline="0" dirty="0" smtClean="0"/>
              <a:t>.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aseline="0" dirty="0" smtClean="0"/>
              <a:t>The Slater </a:t>
            </a:r>
            <a:r>
              <a:rPr lang="en-US" sz="2000" baseline="0" dirty="0" err="1" smtClean="0"/>
              <a:t>Xa</a:t>
            </a:r>
            <a:r>
              <a:rPr lang="en-US" sz="2000" baseline="0" dirty="0" smtClean="0"/>
              <a:t>  potential can be regarded as an early version of LDA.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aseline="0" dirty="0" smtClean="0"/>
              <a:t> </a:t>
            </a:r>
            <a:r>
              <a:rPr lang="en-US" sz="2000" baseline="0" dirty="0"/>
              <a:t>DFT: </a:t>
            </a:r>
            <a:r>
              <a:rPr lang="en-US" sz="2000" baseline="0" dirty="0" err="1"/>
              <a:t>Hohenberg</a:t>
            </a:r>
            <a:r>
              <a:rPr lang="en-US" sz="2000" baseline="0" dirty="0"/>
              <a:t> and Kohn, 1964</a:t>
            </a:r>
          </a:p>
          <a:p>
            <a:pPr algn="l"/>
            <a:r>
              <a:rPr lang="en-US" sz="2000" baseline="0" dirty="0" smtClean="0"/>
              <a:t>    - The </a:t>
            </a:r>
            <a:r>
              <a:rPr lang="en-US" sz="2000" baseline="0" dirty="0"/>
              <a:t>local electronic charge density can serve as a </a:t>
            </a:r>
            <a:r>
              <a:rPr lang="en-US" sz="2000" baseline="0" dirty="0" smtClean="0"/>
              <a:t>fundamental</a:t>
            </a:r>
          </a:p>
          <a:p>
            <a:pPr algn="l"/>
            <a:r>
              <a:rPr lang="en-US" sz="2000" baseline="0" dirty="0"/>
              <a:t> </a:t>
            </a:r>
            <a:r>
              <a:rPr lang="en-US" sz="2000" baseline="0" dirty="0" smtClean="0"/>
              <a:t>      variable </a:t>
            </a:r>
            <a:r>
              <a:rPr lang="en-US" sz="2000" baseline="0" dirty="0"/>
              <a:t>for solving </a:t>
            </a:r>
            <a:r>
              <a:rPr lang="en-US" sz="2000" baseline="0" dirty="0" smtClean="0"/>
              <a:t> </a:t>
            </a:r>
            <a:r>
              <a:rPr lang="en-US" sz="2000" baseline="0" dirty="0"/>
              <a:t>many-body problems.</a:t>
            </a:r>
          </a:p>
          <a:p>
            <a:pPr marL="342900" indent="-34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baseline="0" dirty="0"/>
              <a:t> Local density approximation (LDA): Kohn and Sham, 1965	</a:t>
            </a:r>
          </a:p>
          <a:p>
            <a:pPr algn="l"/>
            <a:r>
              <a:rPr lang="en-US" sz="2000" baseline="0" dirty="0" smtClean="0"/>
              <a:t>    -  </a:t>
            </a:r>
            <a:r>
              <a:rPr lang="en-US" sz="2000" baseline="0" dirty="0"/>
              <a:t>Makes DFT useful and has been applied to various systems with great success</a:t>
            </a:r>
            <a:r>
              <a:rPr lang="en-US" sz="2000" baseline="0" dirty="0" smtClean="0"/>
              <a:t>.</a:t>
            </a:r>
          </a:p>
        </p:txBody>
      </p:sp>
      <p:sp>
        <p:nvSpPr>
          <p:cNvPr id="396291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229600" cy="762000"/>
          </a:xfrm>
        </p:spPr>
        <p:txBody>
          <a:bodyPr/>
          <a:lstStyle/>
          <a:p>
            <a:pPr algn="l"/>
            <a:r>
              <a:rPr lang="en-US" sz="3200" b="1" i="1" dirty="0" smtClean="0">
                <a:solidFill>
                  <a:srgbClr val="0000CC"/>
                </a:solidFill>
              </a:rPr>
              <a:t>Density </a:t>
            </a:r>
            <a:r>
              <a:rPr lang="en-US" sz="3200" b="1" i="1" dirty="0">
                <a:solidFill>
                  <a:srgbClr val="0000CC"/>
                </a:solidFill>
              </a:rPr>
              <a:t>Functional Theory:</a:t>
            </a:r>
            <a:br>
              <a:rPr lang="en-US" sz="3200" b="1" i="1" dirty="0">
                <a:solidFill>
                  <a:srgbClr val="0000CC"/>
                </a:solidFill>
              </a:rPr>
            </a:br>
            <a:r>
              <a:rPr lang="en-US" sz="3200" b="1" i="1" dirty="0">
                <a:solidFill>
                  <a:srgbClr val="0000CC"/>
                </a:solidFill>
              </a:rPr>
              <a:t>Electron Density as </a:t>
            </a:r>
            <a:r>
              <a:rPr lang="en-US" sz="3200" b="1" i="1" dirty="0" smtClean="0">
                <a:solidFill>
                  <a:srgbClr val="0000CC"/>
                </a:solidFill>
              </a:rPr>
              <a:t>a </a:t>
            </a:r>
            <a:r>
              <a:rPr lang="en-US" sz="3200" b="1" i="1" dirty="0">
                <a:solidFill>
                  <a:srgbClr val="0000CC"/>
                </a:solidFill>
              </a:rPr>
              <a:t>Fundamental </a:t>
            </a:r>
            <a:r>
              <a:rPr lang="en-US" sz="3200" b="1" i="1" dirty="0" smtClean="0">
                <a:solidFill>
                  <a:srgbClr val="0000CC"/>
                </a:solidFill>
              </a:rPr>
              <a:t>Variable</a:t>
            </a:r>
            <a:endParaRPr lang="en-US" sz="3200" b="1" i="1" dirty="0">
              <a:solidFill>
                <a:srgbClr val="0000CC"/>
              </a:solidFill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469900" y="4838700"/>
            <a:ext cx="3811588" cy="2019300"/>
            <a:chOff x="528" y="3312"/>
            <a:chExt cx="2009" cy="1008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312"/>
              <a:ext cx="783" cy="1008"/>
            </a:xfrm>
            <a:prstGeom prst="rect">
              <a:avLst/>
            </a:prstGeom>
            <a:noFill/>
            <a:ln w="1905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3312"/>
              <a:ext cx="601" cy="1008"/>
            </a:xfrm>
            <a:prstGeom prst="rect">
              <a:avLst/>
            </a:prstGeom>
            <a:noFill/>
            <a:ln w="1905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3312"/>
              <a:ext cx="665" cy="1008"/>
            </a:xfrm>
            <a:prstGeom prst="rect">
              <a:avLst/>
            </a:prstGeom>
            <a:noFill/>
            <a:ln w="1905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4686300" y="4851400"/>
            <a:ext cx="3984625" cy="2006600"/>
            <a:chOff x="3168" y="3312"/>
            <a:chExt cx="2046" cy="1008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3312"/>
              <a:ext cx="678" cy="1008"/>
            </a:xfrm>
            <a:prstGeom prst="rect">
              <a:avLst/>
            </a:prstGeom>
            <a:noFill/>
            <a:ln w="1905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" y="3312"/>
              <a:ext cx="702" cy="1008"/>
            </a:xfrm>
            <a:prstGeom prst="rect">
              <a:avLst/>
            </a:prstGeom>
            <a:noFill/>
            <a:ln w="1905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3312"/>
              <a:ext cx="680" cy="1008"/>
            </a:xfrm>
            <a:prstGeom prst="rect">
              <a:avLst/>
            </a:prstGeom>
            <a:noFill/>
            <a:ln w="19050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2" name="Rectangle 6"/>
          <p:cNvSpPr>
            <a:spLocks noChangeArrowheads="1"/>
          </p:cNvSpPr>
          <p:nvPr/>
        </p:nvSpPr>
        <p:spPr bwMode="auto">
          <a:xfrm>
            <a:off x="368300" y="1186621"/>
            <a:ext cx="8558213" cy="453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/>
              <a:t>The success of </a:t>
            </a:r>
            <a:r>
              <a:rPr lang="en-US" sz="2400" dirty="0" smtClean="0"/>
              <a:t>the DFT-LDA </a:t>
            </a:r>
            <a:r>
              <a:rPr lang="en-US" sz="2400" dirty="0"/>
              <a:t>is rather </a:t>
            </a:r>
            <a:r>
              <a:rPr lang="en-US" sz="2400" dirty="0" smtClean="0"/>
              <a:t>unexpected</a:t>
            </a:r>
          </a:p>
          <a:p>
            <a:pPr marL="228600" indent="-228600" eaLnBrk="0" hangingPunct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endParaRPr lang="en-US" sz="2400" dirty="0"/>
          </a:p>
          <a:p>
            <a:pPr marL="228600" indent="-228600" eaLnBrk="0" hangingPunct="0">
              <a:spcBef>
                <a:spcPts val="1800"/>
              </a:spcBef>
              <a:spcAft>
                <a:spcPts val="0"/>
              </a:spcAft>
              <a:buFontTx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"failure" of DFT-LDA</a:t>
            </a:r>
            <a:r>
              <a:rPr lang="en-US" altLang="zh-CN" sz="2400" dirty="0"/>
              <a:t>: the </a:t>
            </a:r>
            <a:r>
              <a:rPr lang="en-US" altLang="zh-CN" sz="2400" dirty="0" smtClean="0"/>
              <a:t>DFT </a:t>
            </a:r>
            <a:r>
              <a:rPr lang="en-US" altLang="zh-CN" sz="2400" dirty="0"/>
              <a:t>bandgap </a:t>
            </a:r>
            <a:r>
              <a:rPr lang="en-US" altLang="zh-CN" sz="2400" dirty="0" smtClean="0"/>
              <a:t>“problem”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endParaRPr lang="en-US" altLang="zh-CN" sz="2400" dirty="0"/>
          </a:p>
          <a:p>
            <a:pPr eaLnBrk="0" hangingPunct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zh-CN" sz="2400" dirty="0"/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endParaRPr lang="en-US" sz="2400" dirty="0" smtClean="0"/>
          </a:p>
          <a:p>
            <a:pPr marL="228600" indent="-228600" eaLnBrk="0" hangingPunct="0">
              <a:spcBef>
                <a:spcPts val="2400"/>
              </a:spcBef>
              <a:spcAft>
                <a:spcPts val="0"/>
              </a:spcAft>
              <a:buFontTx/>
              <a:buChar char="•"/>
            </a:pPr>
            <a:r>
              <a:rPr lang="en-US" sz="2400" dirty="0" smtClean="0"/>
              <a:t>The occupied </a:t>
            </a:r>
            <a:r>
              <a:rPr lang="en-US" sz="2400" dirty="0" smtClean="0">
                <a:solidFill>
                  <a:srgbClr val="0000FF"/>
                </a:solidFill>
              </a:rPr>
              <a:t>band width of Na </a:t>
            </a:r>
            <a:r>
              <a:rPr lang="en-US" sz="2400" dirty="0" smtClean="0"/>
              <a:t>is significantly overestimated </a:t>
            </a:r>
          </a:p>
          <a:p>
            <a:pPr eaLnBrk="0" hangingPunct="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- 3.2 eV (LDA) vs 2.5 eV (</a:t>
            </a:r>
            <a:r>
              <a:rPr lang="en-US" sz="2400" dirty="0" err="1" smtClean="0"/>
              <a:t>exp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615410" y="1679448"/>
            <a:ext cx="7477098" cy="839307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i="1" dirty="0">
                <a:solidFill>
                  <a:srgbClr val="0000CC"/>
                </a:solidFill>
              </a:rPr>
              <a:t>"we do not expect an accurate description of the chemical bonding” (within the LDA).  </a:t>
            </a:r>
            <a:r>
              <a:rPr lang="en-US" sz="2400" b="1" dirty="0">
                <a:solidFill>
                  <a:srgbClr val="0000CC"/>
                </a:solidFill>
              </a:rPr>
              <a:t>- Kohn and Sham, 1965</a:t>
            </a:r>
            <a:endParaRPr lang="en-US" sz="2400" b="1" i="1" dirty="0">
              <a:solidFill>
                <a:srgbClr val="0000CC"/>
              </a:solidFill>
            </a:endParaRPr>
          </a:p>
        </p:txBody>
      </p:sp>
      <p:graphicFrame>
        <p:nvGraphicFramePr>
          <p:cNvPr id="337097" name="Group 201"/>
          <p:cNvGraphicFramePr>
            <a:graphicFrameLocks noGrp="1"/>
          </p:cNvGraphicFramePr>
          <p:nvPr>
            <p:extLst/>
          </p:nvPr>
        </p:nvGraphicFramePr>
        <p:xfrm>
          <a:off x="2081213" y="3048000"/>
          <a:ext cx="4579937" cy="1828800"/>
        </p:xfrm>
        <a:graphic>
          <a:graphicData uri="http://schemas.openxmlformats.org/drawingml/2006/table">
            <a:tbl>
              <a:tblPr/>
              <a:tblGrid>
                <a:gridCol w="185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LDA(eV)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Exp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 (eV)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diamond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3.9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5.48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Silicon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0.52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1.17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Germanium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~0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0.74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LiC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6.0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9.4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7081" name="Text Box 185"/>
          <p:cNvSpPr txBox="1">
            <a:spLocks noChangeArrowheads="1"/>
          </p:cNvSpPr>
          <p:nvPr/>
        </p:nvSpPr>
        <p:spPr bwMode="auto">
          <a:xfrm flipH="1">
            <a:off x="1096565" y="5726871"/>
            <a:ext cx="6950869" cy="978729"/>
          </a:xfrm>
          <a:prstGeom prst="rect">
            <a:avLst/>
          </a:prstGeom>
          <a:noFill/>
          <a:ln w="254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b="1" dirty="0">
                <a:latin typeface="+mn-lt"/>
              </a:rPr>
              <a:t>KS orbital energies are fictitious parameters; they cannot be interpreted as the </a:t>
            </a:r>
            <a:r>
              <a:rPr lang="en-US" sz="2400" b="1" dirty="0">
                <a:solidFill>
                  <a:srgbClr val="0000FF"/>
                </a:solidFill>
                <a:latin typeface="+mn-lt"/>
              </a:rPr>
              <a:t>quasiparticle </a:t>
            </a:r>
            <a:r>
              <a:rPr lang="en-US" sz="2400" b="1" dirty="0">
                <a:latin typeface="+mn-lt"/>
              </a:rPr>
              <a:t>energies.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152400" y="762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The DFT band gap problem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1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0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9"/>
          <p:cNvSpPr>
            <a:spLocks noChangeArrowheads="1"/>
          </p:cNvSpPr>
          <p:nvPr/>
        </p:nvSpPr>
        <p:spPr bwMode="auto">
          <a:xfrm>
            <a:off x="76200" y="-55058"/>
            <a:ext cx="5943600" cy="112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200" b="1" i="1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But what is the (quasiparticle) band gap</a:t>
            </a:r>
            <a:endParaRPr lang="en-US" sz="3200" b="1" i="1" dirty="0">
              <a:solidFill>
                <a:srgbClr val="0000CC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2948" name="Picture 4" descr="File:Band structure Si schematic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43600"/>
            <a:ext cx="3452836" cy="356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1219200"/>
            <a:ext cx="54640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Take, for example, a band structure of Si (often calculated using DFT methods)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We can “calculate” the direct gap at </a:t>
            </a:r>
            <a:r>
              <a:rPr lang="en-US" sz="2400" dirty="0" smtClean="0">
                <a:latin typeface="Symbol" panose="05050102010706020507" pitchFamily="18" charset="2"/>
              </a:rPr>
              <a:t>G</a:t>
            </a:r>
            <a:r>
              <a:rPr lang="en-US" sz="2400" dirty="0" smtClean="0">
                <a:latin typeface="+mn-lt"/>
              </a:rPr>
              <a:t>, indirect minimum gap, </a:t>
            </a:r>
            <a:r>
              <a:rPr lang="en-US" sz="2400" dirty="0" err="1" smtClean="0">
                <a:latin typeface="+mn-lt"/>
              </a:rPr>
              <a:t>etc</a:t>
            </a:r>
            <a:r>
              <a:rPr lang="en-US" sz="2400" dirty="0" smtClean="0">
                <a:latin typeface="+mn-lt"/>
              </a:rPr>
              <a:t>, by taking the energy difference between valence and conduction states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What about experiment? How do we measure the “band gap”, or more general, how do we measure the band structure of a solid?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n-lt"/>
              </a:rPr>
              <a:t>What are quasiparticles?</a:t>
            </a:r>
            <a:endParaRPr lang="en-US" sz="2400" dirty="0">
              <a:latin typeface="+mn-lt"/>
            </a:endParaRPr>
          </a:p>
        </p:txBody>
      </p:sp>
      <p:pic>
        <p:nvPicPr>
          <p:cNvPr id="11" name="Picture 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98" y="4316948"/>
            <a:ext cx="1656942" cy="177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 descr="fcczon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" contras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70483"/>
            <a:ext cx="2540949" cy="229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67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12887</TotalTime>
  <Words>2342</Words>
  <Application>Microsoft Office PowerPoint</Application>
  <PresentationFormat>On-screen Show (4:3)</PresentationFormat>
  <Paragraphs>451</Paragraphs>
  <Slides>45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SimSun</vt:lpstr>
      <vt:lpstr>SimSun</vt:lpstr>
      <vt:lpstr>Times-Bold</vt:lpstr>
      <vt:lpstr>Times-Roman</vt:lpstr>
      <vt:lpstr>Arial</vt:lpstr>
      <vt:lpstr>Calibri</vt:lpstr>
      <vt:lpstr>Symbol</vt:lpstr>
      <vt:lpstr>Times New Roman</vt:lpstr>
      <vt:lpstr>Wingdings</vt:lpstr>
      <vt:lpstr>Office Theme</vt:lpstr>
      <vt:lpstr>Equation</vt:lpstr>
      <vt:lpstr>Microsoft Equation 3.0</vt:lpstr>
      <vt:lpstr>PowerPoint Presentation</vt:lpstr>
      <vt:lpstr>PowerPoint Presentation</vt:lpstr>
      <vt:lpstr>PowerPoint Presentation</vt:lpstr>
      <vt:lpstr>The many-body problem</vt:lpstr>
      <vt:lpstr>Materials properties from first-principles: Difficulties and efforts</vt:lpstr>
      <vt:lpstr>Density functional theory (DFT)</vt:lpstr>
      <vt:lpstr>Density Functional Theory: Electron Density as a Fundamental 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pzhang</dc:creator>
  <cp:lastModifiedBy>Peihong Zhang</cp:lastModifiedBy>
  <cp:revision>788</cp:revision>
  <dcterms:created xsi:type="dcterms:W3CDTF">2006-08-16T00:00:00Z</dcterms:created>
  <dcterms:modified xsi:type="dcterms:W3CDTF">2022-07-13T01:02:22Z</dcterms:modified>
</cp:coreProperties>
</file>